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9"/>
  </p:notesMasterIdLst>
  <p:sldIdLst>
    <p:sldId id="256" r:id="rId2"/>
    <p:sldId id="257" r:id="rId3"/>
    <p:sldId id="258" r:id="rId4"/>
    <p:sldId id="269" r:id="rId5"/>
    <p:sldId id="285" r:id="rId6"/>
    <p:sldId id="271" r:id="rId7"/>
    <p:sldId id="286" r:id="rId8"/>
    <p:sldId id="260" r:id="rId9"/>
    <p:sldId id="270" r:id="rId10"/>
    <p:sldId id="287" r:id="rId11"/>
    <p:sldId id="278" r:id="rId12"/>
    <p:sldId id="274" r:id="rId13"/>
    <p:sldId id="272" r:id="rId14"/>
    <p:sldId id="276" r:id="rId15"/>
    <p:sldId id="264" r:id="rId16"/>
    <p:sldId id="277" r:id="rId17"/>
    <p:sldId id="265" r:id="rId18"/>
    <p:sldId id="273" r:id="rId19"/>
    <p:sldId id="275" r:id="rId20"/>
    <p:sldId id="266" r:id="rId21"/>
    <p:sldId id="279" r:id="rId22"/>
    <p:sldId id="280" r:id="rId23"/>
    <p:sldId id="281" r:id="rId24"/>
    <p:sldId id="282" r:id="rId25"/>
    <p:sldId id="283" r:id="rId26"/>
    <p:sldId id="284" r:id="rId27"/>
    <p:sldId id="288"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60" d="100"/>
          <a:sy n="60" d="100"/>
        </p:scale>
        <p:origin x="1686" y="27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4037"/>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tiff>
</file>

<file path=ppt/media/image11.jpeg>
</file>

<file path=ppt/media/image12.png>
</file>

<file path=ppt/media/image13.jpeg>
</file>

<file path=ppt/media/image2.jpeg>
</file>

<file path=ppt/media/image3.jpeg>
</file>

<file path=ppt/media/image4.tiff>
</file>

<file path=ppt/media/image5.png>
</file>

<file path=ppt/media/image6.jpeg>
</file>

<file path=ppt/media/image7.tiff>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85C868-0D51-4015-89B7-6434E5D72815}" type="datetimeFigureOut">
              <a:rPr lang="en-US" smtClean="0"/>
              <a:t>4/20/2024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74ED0F-1EF5-4E6C-B3A7-7866F6500E59}" type="slidenum">
              <a:rPr lang="en-US" smtClean="0"/>
              <a:t>‹#›</a:t>
            </a:fld>
            <a:endParaRPr lang="en-US"/>
          </a:p>
        </p:txBody>
      </p:sp>
    </p:spTree>
    <p:extLst>
      <p:ext uri="{BB962C8B-B14F-4D97-AF65-F5344CB8AC3E}">
        <p14:creationId xmlns:p14="http://schemas.microsoft.com/office/powerpoint/2010/main" val="26071619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274ED0F-1EF5-4E6C-B3A7-7866F6500E59}" type="slidenum">
              <a:rPr lang="en-US" smtClean="0"/>
              <a:t>10</a:t>
            </a:fld>
            <a:endParaRPr lang="en-US"/>
          </a:p>
        </p:txBody>
      </p:sp>
    </p:spTree>
    <p:extLst>
      <p:ext uri="{BB962C8B-B14F-4D97-AF65-F5344CB8AC3E}">
        <p14:creationId xmlns:p14="http://schemas.microsoft.com/office/powerpoint/2010/main" val="2048361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F2A0155-9521-4BB2-80D2-A1FD218BAC23}" type="datetimeFigureOut">
              <a:rPr lang="en-US" smtClean="0"/>
              <a:pPr/>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4738301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F2A0155-9521-4BB2-80D2-A1FD218BAC23}" type="datetimeFigureOut">
              <a:rPr lang="en-US" smtClean="0"/>
              <a:pPr/>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2704544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F2A0155-9521-4BB2-80D2-A1FD218BAC23}" type="datetimeFigureOut">
              <a:rPr lang="en-US" smtClean="0"/>
              <a:pPr/>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1444616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F2A0155-9521-4BB2-80D2-A1FD218BAC23}" type="datetimeFigureOut">
              <a:rPr lang="en-US" smtClean="0"/>
              <a:pPr/>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505940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F2A0155-9521-4BB2-80D2-A1FD218BAC23}" type="datetimeFigureOut">
              <a:rPr lang="en-US" smtClean="0"/>
              <a:pPr/>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19099474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F2A0155-9521-4BB2-80D2-A1FD218BAC23}" type="datetimeFigureOut">
              <a:rPr lang="en-US" smtClean="0"/>
              <a:pPr/>
              <a:t>4/19/2024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3573022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F2A0155-9521-4BB2-80D2-A1FD218BAC23}" type="datetimeFigureOut">
              <a:rPr lang="en-US" smtClean="0"/>
              <a:pPr/>
              <a:t>4/19/2024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922016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F2A0155-9521-4BB2-80D2-A1FD218BAC23}" type="datetimeFigureOut">
              <a:rPr lang="en-US" smtClean="0"/>
              <a:pPr/>
              <a:t>4/19/2024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3370170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2A0155-9521-4BB2-80D2-A1FD218BAC23}" type="datetimeFigureOut">
              <a:rPr lang="en-US" smtClean="0"/>
              <a:pPr/>
              <a:t>4/19/2024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3722497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5F2A0155-9521-4BB2-80D2-A1FD218BAC23}" type="datetimeFigureOut">
              <a:rPr lang="en-US" smtClean="0"/>
              <a:pPr/>
              <a:t>4/19/2024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4208316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5F2A0155-9521-4BB2-80D2-A1FD218BAC23}" type="datetimeFigureOut">
              <a:rPr lang="en-US" smtClean="0"/>
              <a:pPr/>
              <a:t>4/19/2024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95125B-7E03-46A9-B1EF-542978E08D99}" type="slidenum">
              <a:rPr lang="en-US" smtClean="0"/>
              <a:pPr/>
              <a:t>‹#›</a:t>
            </a:fld>
            <a:endParaRPr lang="en-US"/>
          </a:p>
        </p:txBody>
      </p:sp>
    </p:spTree>
    <p:extLst>
      <p:ext uri="{BB962C8B-B14F-4D97-AF65-F5344CB8AC3E}">
        <p14:creationId xmlns:p14="http://schemas.microsoft.com/office/powerpoint/2010/main" val="27610786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F2A0155-9521-4BB2-80D2-A1FD218BAC23}" type="datetimeFigureOut">
              <a:rPr lang="en-US" smtClean="0"/>
              <a:pPr/>
              <a:t>4/19/2024</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95125B-7E03-46A9-B1EF-542978E08D99}" type="slidenum">
              <a:rPr lang="en-US" smtClean="0"/>
              <a:pPr/>
              <a:t>‹#›</a:t>
            </a:fld>
            <a:endParaRPr lang="en-US"/>
          </a:p>
        </p:txBody>
      </p:sp>
    </p:spTree>
    <p:extLst>
      <p:ext uri="{BB962C8B-B14F-4D97-AF65-F5344CB8AC3E}">
        <p14:creationId xmlns:p14="http://schemas.microsoft.com/office/powerpoint/2010/main" val="145224871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81000" y="2514600"/>
            <a:ext cx="8062912" cy="3505200"/>
          </a:xfrm>
        </p:spPr>
        <p:txBody>
          <a:bodyPr>
            <a:normAutofit/>
          </a:bodyPr>
          <a:lstStyle/>
          <a:p>
            <a:pPr algn="ctr"/>
            <a:r>
              <a:rPr lang="en-US" sz="4000" b="1" dirty="0" smtClean="0">
                <a:latin typeface="Times New Roman" pitchFamily="18" charset="0"/>
                <a:cs typeface="Times New Roman" pitchFamily="18" charset="0"/>
              </a:rPr>
              <a:t> </a:t>
            </a:r>
            <a:r>
              <a:rPr lang="en-US" sz="6000" b="1" dirty="0" smtClean="0">
                <a:latin typeface="Comic Sans MS" pitchFamily="66" charset="0"/>
                <a:cs typeface="Times New Roman" pitchFamily="18" charset="0"/>
              </a:rPr>
              <a:t>Cloning</a:t>
            </a:r>
            <a:br>
              <a:rPr lang="en-US" sz="6000" b="1" dirty="0" smtClean="0">
                <a:latin typeface="Comic Sans MS" pitchFamily="66" charset="0"/>
                <a:cs typeface="Times New Roman" pitchFamily="18" charset="0"/>
              </a:rPr>
            </a:br>
            <a:r>
              <a:rPr lang="en-US" sz="3200" b="1" dirty="0" smtClean="0">
                <a:latin typeface="Comic Sans MS" pitchFamily="66" charset="0"/>
                <a:cs typeface="Times New Roman" pitchFamily="18" charset="0"/>
              </a:rPr>
              <a:t>Types, </a:t>
            </a:r>
            <a:r>
              <a:rPr lang="en-US" sz="3200" b="1" dirty="0" smtClean="0">
                <a:latin typeface="Comic Sans MS" pitchFamily="66" charset="0"/>
                <a:cs typeface="Times New Roman" pitchFamily="18" charset="0"/>
              </a:rPr>
              <a:t>Applications and Ethics</a:t>
            </a:r>
            <a:r>
              <a:rPr lang="en-US" b="1" dirty="0">
                <a:latin typeface="Times New Roman" pitchFamily="18" charset="0"/>
                <a:cs typeface="Times New Roman" pitchFamily="18" charset="0"/>
              </a:rPr>
              <a:t/>
            </a:r>
            <a:br>
              <a:rPr lang="en-US" b="1" dirty="0">
                <a:latin typeface="Times New Roman" pitchFamily="18" charset="0"/>
                <a:cs typeface="Times New Roman" pitchFamily="18" charset="0"/>
              </a:rPr>
            </a:br>
            <a:r>
              <a:rPr lang="en-US" b="1" dirty="0">
                <a:latin typeface="Times New Roman" pitchFamily="18" charset="0"/>
                <a:cs typeface="Times New Roman" pitchFamily="18" charset="0"/>
              </a:rPr>
              <a:t> </a:t>
            </a:r>
            <a:br>
              <a:rPr lang="en-US" b="1" dirty="0">
                <a:latin typeface="Times New Roman" pitchFamily="18" charset="0"/>
                <a:cs typeface="Times New Roman" pitchFamily="18" charset="0"/>
              </a:rPr>
            </a:br>
            <a:endParaRPr lang="en-US" dirty="0">
              <a:solidFill>
                <a:schemeClr val="accent5"/>
              </a:solidFill>
              <a:latin typeface="Palace Script MT" pitchFamily="66" charset="0"/>
            </a:endParaRPr>
          </a:p>
        </p:txBody>
      </p:sp>
      <p:pic>
        <p:nvPicPr>
          <p:cNvPr id="3" name="Picture 2" descr="01.jpg"/>
          <p:cNvPicPr>
            <a:picLocks noChangeAspect="1"/>
          </p:cNvPicPr>
          <p:nvPr/>
        </p:nvPicPr>
        <p:blipFill>
          <a:blip r:embed="rId2"/>
          <a:stretch>
            <a:fillRect/>
          </a:stretch>
        </p:blipFill>
        <p:spPr>
          <a:xfrm>
            <a:off x="3505200" y="228600"/>
            <a:ext cx="1923288" cy="172586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1325563"/>
          </a:xfrm>
        </p:spPr>
        <p:txBody>
          <a:bodyPr/>
          <a:lstStyle/>
          <a:p>
            <a:pPr algn="ctr"/>
            <a:r>
              <a:rPr lang="en-US" sz="3600" b="1" dirty="0" smtClean="0">
                <a:latin typeface="Arial" panose="020B0604020202020204" pitchFamily="34" charset="0"/>
                <a:cs typeface="Arial" panose="020B0604020202020204" pitchFamily="34" charset="0"/>
              </a:rPr>
              <a:t>Newt </a:t>
            </a:r>
            <a:r>
              <a:rPr lang="en-US" sz="3600" b="1" dirty="0" err="1" smtClean="0">
                <a:latin typeface="Arial" panose="020B0604020202020204" pitchFamily="34" charset="0"/>
                <a:cs typeface="Arial" panose="020B0604020202020204" pitchFamily="34" charset="0"/>
              </a:rPr>
              <a:t>blastomeres</a:t>
            </a:r>
            <a:r>
              <a:rPr lang="en-US" sz="3600" b="1" dirty="0" smtClean="0">
                <a:latin typeface="Arial" panose="020B0604020202020204" pitchFamily="34" charset="0"/>
                <a:cs typeface="Arial" panose="020B0604020202020204" pitchFamily="34" charset="0"/>
              </a:rPr>
              <a:t> develop normally after delayed nucleation</a:t>
            </a:r>
            <a:endParaRPr lang="en-US"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825625"/>
            <a:ext cx="8134350" cy="2822575"/>
          </a:xfrm>
        </p:spPr>
        <p:txBody>
          <a:bodyPr>
            <a:normAutofit lnSpcReduction="10000"/>
          </a:bodyPr>
          <a:lstStyle/>
          <a:p>
            <a:r>
              <a:rPr lang="en-US" dirty="0"/>
              <a:t>An </a:t>
            </a:r>
            <a:r>
              <a:rPr lang="en-US" dirty="0" err="1"/>
              <a:t>uncleaved</a:t>
            </a:r>
            <a:r>
              <a:rPr lang="en-US" dirty="0"/>
              <a:t> fertilized egg is constricted with a hair ligature; the zygotic nucleus will form in the </a:t>
            </a:r>
            <a:r>
              <a:rPr lang="en-US" dirty="0" smtClean="0"/>
              <a:t>right-hand </a:t>
            </a:r>
            <a:r>
              <a:rPr lang="en-US" dirty="0"/>
              <a:t>part, which shows the maturation spot with the 1 </a:t>
            </a:r>
            <a:r>
              <a:rPr lang="en-US" dirty="0" err="1"/>
              <a:t>st</a:t>
            </a:r>
            <a:r>
              <a:rPr lang="en-US" dirty="0"/>
              <a:t> polar </a:t>
            </a:r>
            <a:r>
              <a:rPr lang="en-US" dirty="0" smtClean="0"/>
              <a:t>body.</a:t>
            </a:r>
          </a:p>
          <a:p>
            <a:r>
              <a:rPr lang="en-US" dirty="0"/>
              <a:t>Several hours later, a nucleus from the cleaving right part (8-16 cell stage) is allowed to cross the cytoplasmic bridge and to move to the non-nucleated left </a:t>
            </a:r>
            <a:r>
              <a:rPr lang="en-US" dirty="0" smtClean="0"/>
              <a:t>part</a:t>
            </a:r>
          </a:p>
          <a:p>
            <a:r>
              <a:rPr lang="en-US" dirty="0"/>
              <a:t>The separated left part of the egg has given rise to a morphologically normal embryo, whose development is delayed by several hours compared to the embryo forming from the right part</a:t>
            </a:r>
          </a:p>
        </p:txBody>
      </p:sp>
      <p:pic>
        <p:nvPicPr>
          <p:cNvPr id="2050" name="Picture 2" descr="https://www.researchgate.net/profile/Jean-Claude-Beetschen/publication/8244395/figure/fig3/AS:865315680432132@1583318743516/Delayed-nucleation-experiment-in-the-newt-egg-adapted-and-modified-from-Spemann-1928_W64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4648200"/>
            <a:ext cx="6860220" cy="19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941785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8210550" cy="1325563"/>
          </a:xfrm>
        </p:spPr>
        <p:txBody>
          <a:bodyPr>
            <a:normAutofit/>
          </a:bodyPr>
          <a:lstStyle/>
          <a:p>
            <a:r>
              <a:rPr lang="en-US" sz="3600" b="1" dirty="0" smtClean="0">
                <a:latin typeface="Arial" panose="020B0604020202020204" pitchFamily="34" charset="0"/>
                <a:cs typeface="Arial" panose="020B0604020202020204" pitchFamily="34" charset="0"/>
              </a:rPr>
              <a:t>Procedure used by Briggs and King</a:t>
            </a:r>
            <a:endParaRPr lang="en-US" sz="3600" b="1" dirty="0">
              <a:latin typeface="Arial" panose="020B0604020202020204" pitchFamily="34" charset="0"/>
              <a:cs typeface="Arial" panose="020B0604020202020204" pitchFamily="34" charset="0"/>
            </a:endParaRPr>
          </a:p>
        </p:txBody>
      </p:sp>
      <p:pic>
        <p:nvPicPr>
          <p:cNvPr id="5" name="Picture 4" descr="frog cloning picture modefied1.tif"/>
          <p:cNvPicPr>
            <a:picLocks noChangeAspect="1"/>
          </p:cNvPicPr>
          <p:nvPr/>
        </p:nvPicPr>
        <p:blipFill>
          <a:blip r:embed="rId2" cstate="print"/>
          <a:srcRect l="18429" t="2222" r="6181" b="22222"/>
          <a:stretch>
            <a:fillRect/>
          </a:stretch>
        </p:blipFill>
        <p:spPr>
          <a:xfrm>
            <a:off x="1229769" y="990000"/>
            <a:ext cx="6237831" cy="58680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014458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Arial" panose="020B0604020202020204" pitchFamily="34" charset="0"/>
                <a:cs typeface="Arial" panose="020B0604020202020204" pitchFamily="34" charset="0"/>
              </a:rPr>
              <a:t>What is cloning?</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p:txBody>
          <a:bodyPr/>
          <a:lstStyle/>
          <a:p>
            <a:r>
              <a:rPr lang="en-US" dirty="0"/>
              <a:t>Cloning is the production of one or more individual plants or animals (whole or in part) that are genetically identical to an original plant or animal. </a:t>
            </a:r>
            <a:r>
              <a:rPr lang="en-US" dirty="0" smtClean="0"/>
              <a:t>There are three types of cloning:</a:t>
            </a:r>
          </a:p>
          <a:p>
            <a:r>
              <a:rPr lang="en-US" dirty="0" smtClean="0"/>
              <a:t>1. Embryo cloning</a:t>
            </a:r>
          </a:p>
          <a:p>
            <a:r>
              <a:rPr lang="en-US" dirty="0" smtClean="0"/>
              <a:t>2. Nuclear transfer cloning or adult cloning </a:t>
            </a:r>
            <a:r>
              <a:rPr lang="en-US" dirty="0"/>
              <a:t>(</a:t>
            </a:r>
            <a:r>
              <a:rPr lang="en-US" dirty="0" smtClean="0"/>
              <a:t>reproductive cloning)</a:t>
            </a:r>
          </a:p>
          <a:p>
            <a:r>
              <a:rPr lang="en-US" dirty="0" smtClean="0"/>
              <a:t>3. Therapeutic cloning</a:t>
            </a:r>
            <a:endParaRPr lang="en-US" dirty="0"/>
          </a:p>
        </p:txBody>
      </p:sp>
    </p:spTree>
    <p:extLst>
      <p:ext uri="{BB962C8B-B14F-4D97-AF65-F5344CB8AC3E}">
        <p14:creationId xmlns:p14="http://schemas.microsoft.com/office/powerpoint/2010/main" val="2781684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Arial" panose="020B0604020202020204" pitchFamily="34" charset="0"/>
                <a:cs typeface="Arial" panose="020B0604020202020204" pitchFamily="34" charset="0"/>
              </a:rPr>
              <a:t>Embryonic cloning</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825625"/>
            <a:ext cx="8210550" cy="4351338"/>
          </a:xfrm>
        </p:spPr>
        <p:txBody>
          <a:bodyPr/>
          <a:lstStyle/>
          <a:p>
            <a:r>
              <a:rPr lang="en-US" dirty="0" smtClean="0"/>
              <a:t>Embryonic cloning: </a:t>
            </a:r>
          </a:p>
          <a:p>
            <a:r>
              <a:rPr lang="en-US" dirty="0" smtClean="0"/>
              <a:t>the </a:t>
            </a:r>
            <a:r>
              <a:rPr lang="en-US" dirty="0" smtClean="0"/>
              <a:t>blastomeres of an early embryo (</a:t>
            </a:r>
            <a:r>
              <a:rPr lang="en-US" dirty="0"/>
              <a:t>2</a:t>
            </a:r>
            <a:r>
              <a:rPr lang="en-US" dirty="0" smtClean="0"/>
              <a:t>, 4 or 8-cell stage) are separated and each is grown </a:t>
            </a:r>
            <a:r>
              <a:rPr lang="en-US" i="1" dirty="0" smtClean="0"/>
              <a:t>in vitro </a:t>
            </a:r>
            <a:r>
              <a:rPr lang="en-US" dirty="0" smtClean="0"/>
              <a:t>to give an embryo which can be transferred to a surrogate mother.</a:t>
            </a:r>
          </a:p>
          <a:p>
            <a:r>
              <a:rPr lang="en-US" dirty="0" smtClean="0"/>
              <a:t>The drawback of this method is that you clone an embryo that you don’t know its future traits. </a:t>
            </a:r>
            <a:endParaRPr lang="en-US" dirty="0"/>
          </a:p>
        </p:txBody>
      </p:sp>
    </p:spTree>
    <p:extLst>
      <p:ext uri="{BB962C8B-B14F-4D97-AF65-F5344CB8AC3E}">
        <p14:creationId xmlns:p14="http://schemas.microsoft.com/office/powerpoint/2010/main" val="14301991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Arial" panose="020B0604020202020204" pitchFamily="34" charset="0"/>
                <a:cs typeface="Arial" panose="020B0604020202020204" pitchFamily="34" charset="0"/>
              </a:rPr>
              <a:t>Adult cloning: cell nuclear replacement</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381000" y="1825625"/>
            <a:ext cx="8382000" cy="4351338"/>
          </a:xfrm>
        </p:spPr>
        <p:txBody>
          <a:bodyPr>
            <a:normAutofit/>
          </a:bodyPr>
          <a:lstStyle/>
          <a:p>
            <a:pPr algn="just"/>
            <a:r>
              <a:rPr lang="en-US" sz="2400" dirty="0"/>
              <a:t>I</a:t>
            </a:r>
            <a:r>
              <a:rPr lang="en-US" sz="2400" dirty="0" smtClean="0"/>
              <a:t>nvolves </a:t>
            </a:r>
            <a:r>
              <a:rPr lang="en-US" sz="2400" dirty="0"/>
              <a:t>removing the DNA (nucleus) from an </a:t>
            </a:r>
            <a:r>
              <a:rPr lang="en-US" sz="2400" dirty="0" smtClean="0"/>
              <a:t>oocyte </a:t>
            </a:r>
            <a:r>
              <a:rPr lang="en-US" sz="2400" dirty="0"/>
              <a:t>and replacing it with the DNA from a cell removed from an individual. Then, the embryo would be implanted in a woman's womb and be allowed to develop </a:t>
            </a:r>
            <a:r>
              <a:rPr lang="en-US" sz="2400" dirty="0" smtClean="0"/>
              <a:t>into </a:t>
            </a:r>
            <a:r>
              <a:rPr lang="en-US" sz="2400" dirty="0"/>
              <a:t>a new human whose DNA is identical to that of the original individual. </a:t>
            </a:r>
            <a:endParaRPr lang="en-US" sz="2400" dirty="0" smtClean="0"/>
          </a:p>
          <a:p>
            <a:pPr algn="just"/>
            <a:r>
              <a:rPr lang="en-US" sz="2400" dirty="0" smtClean="0"/>
              <a:t>This </a:t>
            </a:r>
            <a:r>
              <a:rPr lang="en-US" sz="2400" dirty="0"/>
              <a:t>method has been used to clone a sheep. The initial steps of the procedure were tried using human DNA in </a:t>
            </a:r>
            <a:r>
              <a:rPr lang="en-US" sz="2400" dirty="0" smtClean="0"/>
              <a:t>1998. </a:t>
            </a:r>
            <a:r>
              <a:rPr lang="en-US" sz="2400" dirty="0"/>
              <a:t>Adult DNA cloning cannot ethically be used to produce a human clone, because experiments on animals have sometimes produced defective specimens</a:t>
            </a:r>
            <a:r>
              <a:rPr lang="en-US" dirty="0"/>
              <a:t>. </a:t>
            </a:r>
          </a:p>
        </p:txBody>
      </p:sp>
    </p:spTree>
    <p:extLst>
      <p:ext uri="{BB962C8B-B14F-4D97-AF65-F5344CB8AC3E}">
        <p14:creationId xmlns:p14="http://schemas.microsoft.com/office/powerpoint/2010/main" val="1554632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951706"/>
          </a:xfrm>
        </p:spPr>
        <p:txBody>
          <a:bodyPr>
            <a:normAutofit/>
          </a:bodyPr>
          <a:lstStyle/>
          <a:p>
            <a:pPr algn="ctr"/>
            <a:r>
              <a:rPr lang="en-US" sz="3600" b="1" dirty="0" smtClean="0">
                <a:latin typeface="Arial" panose="020B0604020202020204" pitchFamily="34" charset="0"/>
                <a:cs typeface="Arial" panose="020B0604020202020204" pitchFamily="34" charset="0"/>
              </a:rPr>
              <a:t>Embryo </a:t>
            </a:r>
            <a:r>
              <a:rPr lang="en-US" sz="3600" b="1" dirty="0" smtClean="0">
                <a:latin typeface="Arial" panose="020B0604020202020204" pitchFamily="34" charset="0"/>
                <a:cs typeface="Arial" panose="020B0604020202020204" pitchFamily="34" charset="0"/>
              </a:rPr>
              <a:t>Cloning Procedure.</a:t>
            </a:r>
            <a:endParaRPr lang="en-US" sz="3600" b="1" dirty="0">
              <a:latin typeface="Arial" panose="020B0604020202020204" pitchFamily="34" charset="0"/>
              <a:cs typeface="Arial" panose="020B0604020202020204" pitchFamily="34" charset="0"/>
            </a:endParaRPr>
          </a:p>
        </p:txBody>
      </p:sp>
      <p:pic>
        <p:nvPicPr>
          <p:cNvPr id="6" name="Picture 5" descr="embryonic cloning.tif"/>
          <p:cNvPicPr>
            <a:picLocks noChangeAspect="1"/>
          </p:cNvPicPr>
          <p:nvPr/>
        </p:nvPicPr>
        <p:blipFill>
          <a:blip r:embed="rId2"/>
          <a:srcRect r="23580" b="33148"/>
          <a:stretch>
            <a:fillRect/>
          </a:stretch>
        </p:blipFill>
        <p:spPr>
          <a:xfrm>
            <a:off x="152400" y="1524000"/>
            <a:ext cx="8839200" cy="53340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Arial" panose="020B0604020202020204" pitchFamily="34" charset="0"/>
                <a:cs typeface="Arial" panose="020B0604020202020204" pitchFamily="34" charset="0"/>
              </a:rPr>
              <a:t>The technique </a:t>
            </a:r>
            <a:r>
              <a:rPr lang="en-US" sz="3600" b="1" dirty="0" smtClean="0">
                <a:latin typeface="Arial" panose="020B0604020202020204" pitchFamily="34" charset="0"/>
                <a:cs typeface="Arial" panose="020B0604020202020204" pitchFamily="34" charset="0"/>
              </a:rPr>
              <a:t>used in sheep cloning (Dolly cloning, 1996)</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p:txBody>
          <a:bodyPr>
            <a:normAutofit/>
          </a:bodyPr>
          <a:lstStyle/>
          <a:p>
            <a:r>
              <a:rPr lang="en-US" sz="2000" dirty="0" smtClean="0"/>
              <a:t>There are some differences between the experimental technique used to clone the sheep from that used to clone </a:t>
            </a:r>
            <a:r>
              <a:rPr lang="en-US" sz="2000" dirty="0" smtClean="0"/>
              <a:t>frogs.</a:t>
            </a:r>
            <a:endParaRPr lang="en-US" sz="2000" dirty="0" smtClean="0"/>
          </a:p>
          <a:p>
            <a:pPr marL="0" indent="0">
              <a:buNone/>
            </a:pPr>
            <a:r>
              <a:rPr lang="en-US" sz="2000" dirty="0" smtClean="0"/>
              <a:t>1. Instead of microinjection donor cell nuclei, they made a wide slit into the zona pellucida, to remove the polar body and meiotic spindle, and then placed the entire donor cell next to the enucleated egg.</a:t>
            </a:r>
          </a:p>
          <a:p>
            <a:pPr marL="0" indent="0">
              <a:buNone/>
            </a:pPr>
            <a:r>
              <a:rPr lang="en-US" sz="2000" dirty="0" smtClean="0"/>
              <a:t>2. </a:t>
            </a:r>
            <a:r>
              <a:rPr lang="en-US" sz="2000" dirty="0" smtClean="0"/>
              <a:t>The cell </a:t>
            </a:r>
            <a:r>
              <a:rPr lang="en-US" sz="2000" dirty="0" smtClean="0"/>
              <a:t>and egg were fused </a:t>
            </a:r>
            <a:r>
              <a:rPr lang="en-US" sz="2000" dirty="0" smtClean="0"/>
              <a:t>using </a:t>
            </a:r>
            <a:r>
              <a:rPr lang="en-US" sz="2000" dirty="0" smtClean="0"/>
              <a:t>electric shock, which also activated the egg.</a:t>
            </a:r>
          </a:p>
          <a:p>
            <a:pPr marL="0" indent="0">
              <a:buNone/>
            </a:pPr>
            <a:r>
              <a:rPr lang="en-US" sz="2000" dirty="0" smtClean="0"/>
              <a:t>3. They used starved culture cells in the G0 state which appeared to facilitate the reprogramming of the nucleus for embryonic development. </a:t>
            </a:r>
          </a:p>
          <a:p>
            <a:pPr marL="0" indent="0">
              <a:buNone/>
            </a:pPr>
            <a:r>
              <a:rPr lang="en-US" sz="2000" dirty="0" smtClean="0"/>
              <a:t>4. </a:t>
            </a:r>
            <a:r>
              <a:rPr lang="en-US" sz="2000" dirty="0" smtClean="0"/>
              <a:t>To </a:t>
            </a:r>
            <a:r>
              <a:rPr lang="en-US" sz="2000" dirty="0" smtClean="0"/>
              <a:t>insure that any lambs born didn’t result from host eggs that had not been enucleated properly or from unnoticed mating of foster ewe, </a:t>
            </a:r>
            <a:r>
              <a:rPr lang="en-US" sz="2000" dirty="0" smtClean="0"/>
              <a:t>eggs, </a:t>
            </a:r>
            <a:r>
              <a:rPr lang="en-US" sz="2000" dirty="0" smtClean="0"/>
              <a:t>and foster ewes were chosen from a race that is different from the race provided the donor cells for nuclei.</a:t>
            </a:r>
            <a:endParaRPr lang="en-US" sz="2000" dirty="0"/>
          </a:p>
        </p:txBody>
      </p:sp>
    </p:spTree>
    <p:extLst>
      <p:ext uri="{BB962C8B-B14F-4D97-AF65-F5344CB8AC3E}">
        <p14:creationId xmlns:p14="http://schemas.microsoft.com/office/powerpoint/2010/main" val="17936533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21" y="0"/>
            <a:ext cx="9980059" cy="1027906"/>
          </a:xfrm>
        </p:spPr>
        <p:txBody>
          <a:bodyPr>
            <a:noAutofit/>
          </a:bodyPr>
          <a:lstStyle/>
          <a:p>
            <a:r>
              <a:rPr lang="en-US" sz="3200" b="1" dirty="0" smtClean="0">
                <a:latin typeface="Arial" panose="020B0604020202020204" pitchFamily="34" charset="0"/>
                <a:cs typeface="Arial" panose="020B0604020202020204" pitchFamily="34" charset="0"/>
              </a:rPr>
              <a:t>Nuclear </a:t>
            </a:r>
            <a:r>
              <a:rPr lang="en-US" sz="3200" b="1" dirty="0" smtClean="0">
                <a:latin typeface="Arial" panose="020B0604020202020204" pitchFamily="34" charset="0"/>
                <a:cs typeface="Arial" panose="020B0604020202020204" pitchFamily="34" charset="0"/>
              </a:rPr>
              <a:t>Transfer or Adult </a:t>
            </a:r>
            <a:r>
              <a:rPr lang="en-US" sz="3200" b="1" dirty="0" smtClean="0">
                <a:latin typeface="Arial" panose="020B0604020202020204" pitchFamily="34" charset="0"/>
                <a:cs typeface="Arial" panose="020B0604020202020204" pitchFamily="34" charset="0"/>
              </a:rPr>
              <a:t>Cloning </a:t>
            </a:r>
            <a:r>
              <a:rPr lang="en-US" sz="3200" b="1" dirty="0" smtClean="0">
                <a:latin typeface="Arial" panose="020B0604020202020204" pitchFamily="34" charset="0"/>
                <a:cs typeface="Arial" panose="020B0604020202020204" pitchFamily="34" charset="0"/>
              </a:rPr>
              <a:t>Procedure</a:t>
            </a:r>
            <a:br>
              <a:rPr lang="en-US" sz="3200" b="1" dirty="0" smtClean="0">
                <a:latin typeface="Arial" panose="020B0604020202020204" pitchFamily="34" charset="0"/>
                <a:cs typeface="Arial" panose="020B0604020202020204" pitchFamily="34" charset="0"/>
              </a:rPr>
            </a:br>
            <a:endParaRPr lang="en-US" sz="3200" b="1" dirty="0">
              <a:latin typeface="Arial" panose="020B0604020202020204" pitchFamily="34" charset="0"/>
              <a:cs typeface="Arial" panose="020B0604020202020204" pitchFamily="34" charset="0"/>
            </a:endParaRPr>
          </a:p>
        </p:txBody>
      </p:sp>
      <p:pic>
        <p:nvPicPr>
          <p:cNvPr id="3074" name="Picture 2" descr="https://cdn.britannica.com/10/70110-050-8EF59E17/Dolly-process-sheep-somatic-cell-nuclear-transf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49" y="685800"/>
            <a:ext cx="9144000" cy="60979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76200"/>
            <a:ext cx="7886700" cy="1325563"/>
          </a:xfrm>
        </p:spPr>
        <p:txBody>
          <a:bodyPr>
            <a:normAutofit/>
          </a:bodyPr>
          <a:lstStyle/>
          <a:p>
            <a:pPr algn="ctr"/>
            <a:r>
              <a:rPr lang="en-US" sz="3600" b="1" dirty="0" smtClean="0">
                <a:latin typeface="Arial" panose="020B0604020202020204" pitchFamily="34" charset="0"/>
                <a:cs typeface="Arial" panose="020B0604020202020204" pitchFamily="34" charset="0"/>
              </a:rPr>
              <a:t>Therapeutic </a:t>
            </a:r>
            <a:r>
              <a:rPr lang="en-US" sz="3600" b="1" dirty="0" smtClean="0">
                <a:latin typeface="Arial" panose="020B0604020202020204" pitchFamily="34" charset="0"/>
                <a:cs typeface="Arial" panose="020B0604020202020204" pitchFamily="34" charset="0"/>
              </a:rPr>
              <a:t>Cloning</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825625"/>
            <a:ext cx="8058150" cy="4351338"/>
          </a:xfrm>
        </p:spPr>
        <p:txBody>
          <a:bodyPr>
            <a:normAutofit/>
          </a:bodyPr>
          <a:lstStyle/>
          <a:p>
            <a:pPr algn="just"/>
            <a:r>
              <a:rPr lang="en-US" sz="2000" dirty="0" smtClean="0"/>
              <a:t>Therapeutic cloning procedure is similar to the nuclear transfer or adult cloning, except that the goal of this kind of cloning is to </a:t>
            </a:r>
            <a:r>
              <a:rPr lang="en-US" sz="2000" dirty="0" smtClean="0"/>
              <a:t>produce </a:t>
            </a:r>
            <a:r>
              <a:rPr lang="en-US" sz="2000" dirty="0" smtClean="0"/>
              <a:t>an embryo at </a:t>
            </a:r>
            <a:r>
              <a:rPr lang="en-US" sz="2000" dirty="0" smtClean="0"/>
              <a:t>the blastocyst </a:t>
            </a:r>
            <a:r>
              <a:rPr lang="en-US" sz="2000" dirty="0" smtClean="0"/>
              <a:t>stage to become the source of the inner cell mass or embryonic stem cells that can be used for therapy.  </a:t>
            </a:r>
            <a:endParaRPr lang="en-US" sz="2000" dirty="0" smtClean="0"/>
          </a:p>
          <a:p>
            <a:pPr algn="just"/>
            <a:r>
              <a:rPr lang="en-US" sz="2000" dirty="0" smtClean="0"/>
              <a:t> </a:t>
            </a:r>
            <a:r>
              <a:rPr lang="en-US" sz="2000" dirty="0" smtClean="0"/>
              <a:t>Thus the objective is not producing an organism (reproductive cloning) but instead using such kind of cloning as a </a:t>
            </a:r>
            <a:r>
              <a:rPr lang="en-US" sz="2000" dirty="0" smtClean="0"/>
              <a:t>mean </a:t>
            </a:r>
            <a:r>
              <a:rPr lang="en-US" sz="2000" dirty="0" smtClean="0"/>
              <a:t>of therapy (therapeutic cloning). </a:t>
            </a:r>
            <a:endParaRPr lang="en-US" sz="2000" dirty="0" smtClean="0"/>
          </a:p>
          <a:p>
            <a:pPr algn="just"/>
            <a:r>
              <a:rPr lang="en-US" sz="2000" dirty="0" smtClean="0"/>
              <a:t>Usually </a:t>
            </a:r>
            <a:r>
              <a:rPr lang="en-US" sz="2000" dirty="0" smtClean="0"/>
              <a:t>the genetic material (nucleus) is taking from the patient somatic cells to be transplanted into an enucleated oocyte. The genetic material of the patient somatic cells can also be modified before </a:t>
            </a:r>
            <a:r>
              <a:rPr lang="en-US" sz="2000" dirty="0" smtClean="0"/>
              <a:t>transferring </a:t>
            </a:r>
            <a:r>
              <a:rPr lang="en-US" sz="2000" dirty="0" smtClean="0"/>
              <a:t>it to the enucleated egg. The transferred inner cell mass cells or embryonic stem cells </a:t>
            </a:r>
            <a:r>
              <a:rPr lang="en-US" sz="2000" b="1" i="1" u="sng" dirty="0" smtClean="0"/>
              <a:t>will not be rejected </a:t>
            </a:r>
            <a:r>
              <a:rPr lang="en-US" sz="2000" dirty="0" smtClean="0"/>
              <a:t>by the patient because the genetic material originated from the patient.</a:t>
            </a:r>
            <a:endParaRPr lang="en-US" sz="2000" dirty="0"/>
          </a:p>
        </p:txBody>
      </p:sp>
    </p:spTree>
    <p:extLst>
      <p:ext uri="{BB962C8B-B14F-4D97-AF65-F5344CB8AC3E}">
        <p14:creationId xmlns:p14="http://schemas.microsoft.com/office/powerpoint/2010/main" val="155045081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Arial" panose="020B0604020202020204" pitchFamily="34" charset="0"/>
                <a:cs typeface="Arial" panose="020B0604020202020204" pitchFamily="34" charset="0"/>
              </a:rPr>
              <a:t>Therapeutic cloning procedure</a:t>
            </a:r>
            <a:endParaRPr lang="en-US" sz="3600" b="1" dirty="0">
              <a:latin typeface="Arial" panose="020B0604020202020204" pitchFamily="34" charset="0"/>
              <a:cs typeface="Arial" panose="020B0604020202020204" pitchFamily="34" charset="0"/>
            </a:endParaRPr>
          </a:p>
        </p:txBody>
      </p:sp>
      <p:pic>
        <p:nvPicPr>
          <p:cNvPr id="4" name="Content Placeholder 3"/>
          <p:cNvPicPr>
            <a:picLocks noGrp="1" noChangeAspect="1"/>
          </p:cNvPicPr>
          <p:nvPr>
            <p:ph idx="1"/>
          </p:nvPr>
        </p:nvPicPr>
        <p:blipFill>
          <a:blip r:embed="rId2"/>
          <a:stretch>
            <a:fillRect/>
          </a:stretch>
        </p:blipFill>
        <p:spPr>
          <a:xfrm>
            <a:off x="1239760" y="1825625"/>
            <a:ext cx="6664479" cy="4351338"/>
          </a:xfrm>
          <a:prstGeom prst="rect">
            <a:avLst/>
          </a:prstGeom>
        </p:spPr>
      </p:pic>
    </p:spTree>
    <p:extLst>
      <p:ext uri="{BB962C8B-B14F-4D97-AF65-F5344CB8AC3E}">
        <p14:creationId xmlns:p14="http://schemas.microsoft.com/office/powerpoint/2010/main" val="18206056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Arial" panose="020B0604020202020204" pitchFamily="34" charset="0"/>
                <a:cs typeface="Arial" panose="020B0604020202020204" pitchFamily="34" charset="0"/>
              </a:rPr>
              <a:t>Human Embryogenesis</a:t>
            </a:r>
            <a:endParaRPr lang="en-US" sz="3600" b="1" dirty="0">
              <a:latin typeface="Arial" panose="020B0604020202020204" pitchFamily="34" charset="0"/>
              <a:cs typeface="Arial" panose="020B0604020202020204" pitchFamily="34" charset="0"/>
            </a:endParaRPr>
          </a:p>
        </p:txBody>
      </p:sp>
      <p:pic>
        <p:nvPicPr>
          <p:cNvPr id="4" name="Content Placeholder 3" descr="Picture1.jpg"/>
          <p:cNvPicPr>
            <a:picLocks noGrp="1" noChangeAspect="1"/>
          </p:cNvPicPr>
          <p:nvPr>
            <p:ph idx="1"/>
          </p:nvPr>
        </p:nvPicPr>
        <p:blipFill>
          <a:blip r:embed="rId2"/>
          <a:stretch>
            <a:fillRect/>
          </a:stretch>
        </p:blipFill>
        <p:spPr>
          <a:xfrm>
            <a:off x="628650" y="1752600"/>
            <a:ext cx="7385797" cy="4827354"/>
          </a:xfr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951706"/>
          </a:xfrm>
        </p:spPr>
        <p:txBody>
          <a:bodyPr>
            <a:normAutofit fontScale="90000"/>
          </a:bodyPr>
          <a:lstStyle/>
          <a:p>
            <a:pPr algn="ctr"/>
            <a:r>
              <a:rPr lang="en-US" sz="3600" b="1" dirty="0" smtClean="0">
                <a:latin typeface="Arial" panose="020B0604020202020204" pitchFamily="34" charset="0"/>
                <a:cs typeface="Arial" panose="020B0604020202020204" pitchFamily="34" charset="0"/>
              </a:rPr>
              <a:t>Therapeutic </a:t>
            </a:r>
            <a:r>
              <a:rPr lang="en-US" sz="3600" b="1" dirty="0" smtClean="0">
                <a:latin typeface="Arial" panose="020B0604020202020204" pitchFamily="34" charset="0"/>
                <a:cs typeface="Arial" panose="020B0604020202020204" pitchFamily="34" charset="0"/>
              </a:rPr>
              <a:t>cloning possible applications.</a:t>
            </a:r>
            <a:endParaRPr lang="en-US" sz="3600" b="1" dirty="0">
              <a:latin typeface="Arial" panose="020B0604020202020204" pitchFamily="34" charset="0"/>
              <a:cs typeface="Arial" panose="020B0604020202020204" pitchFamily="34" charset="0"/>
            </a:endParaRPr>
          </a:p>
        </p:txBody>
      </p:sp>
      <p:pic>
        <p:nvPicPr>
          <p:cNvPr id="6" name="Picture 5" descr="embryonic cloning.tif"/>
          <p:cNvPicPr>
            <a:picLocks noChangeAspect="1"/>
          </p:cNvPicPr>
          <p:nvPr/>
        </p:nvPicPr>
        <p:blipFill>
          <a:blip r:embed="rId2"/>
          <a:srcRect r="4037"/>
          <a:stretch>
            <a:fillRect/>
          </a:stretch>
        </p:blipFill>
        <p:spPr>
          <a:xfrm>
            <a:off x="0" y="1524000"/>
            <a:ext cx="8991599" cy="518160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399032"/>
          </a:xfrm>
        </p:spPr>
        <p:txBody>
          <a:bodyPr>
            <a:normAutofit/>
          </a:bodyPr>
          <a:lstStyle/>
          <a:p>
            <a:pPr algn="ctr"/>
            <a:r>
              <a:rPr lang="en-US" sz="3600" b="1" dirty="0" smtClean="0">
                <a:latin typeface="Arial" panose="020B0604020202020204" pitchFamily="34" charset="0"/>
                <a:cs typeface="Arial" panose="020B0604020202020204" pitchFamily="34" charset="0"/>
              </a:rPr>
              <a:t>Benefits </a:t>
            </a:r>
            <a:r>
              <a:rPr lang="en-US" sz="3600" b="1" dirty="0" smtClean="0">
                <a:latin typeface="Arial" panose="020B0604020202020204" pitchFamily="34" charset="0"/>
                <a:cs typeface="Arial" panose="020B0604020202020204" pitchFamily="34" charset="0"/>
              </a:rPr>
              <a:t>of Therapeutic Cloning</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219200"/>
            <a:ext cx="7886700" cy="4351338"/>
          </a:xfrm>
        </p:spPr>
        <p:txBody>
          <a:bodyPr>
            <a:noAutofit/>
          </a:bodyPr>
          <a:lstStyle/>
          <a:p>
            <a:r>
              <a:rPr lang="en-US" sz="2000" dirty="0" smtClean="0"/>
              <a:t>This </a:t>
            </a:r>
            <a:r>
              <a:rPr lang="en-US" sz="2000" dirty="0"/>
              <a:t>procedure would have a number of advantages, when compared to regular organ transplant donated by a second person: </a:t>
            </a:r>
          </a:p>
          <a:p>
            <a:r>
              <a:rPr lang="en-US" sz="2000" dirty="0"/>
              <a:t>There would be presumably </a:t>
            </a:r>
            <a:r>
              <a:rPr lang="en-US" sz="2000" b="1" dirty="0"/>
              <a:t>no danger of rejection </a:t>
            </a:r>
            <a:r>
              <a:rPr lang="en-US" sz="2000" dirty="0"/>
              <a:t>of the transplant because the organ's DNA would match the patient's DNA exactly. </a:t>
            </a:r>
          </a:p>
          <a:p>
            <a:r>
              <a:rPr lang="en-US" sz="2000" dirty="0"/>
              <a:t>For transplants involving </a:t>
            </a:r>
            <a:r>
              <a:rPr lang="en-US" sz="2000" dirty="0" smtClean="0"/>
              <a:t>a kidney </a:t>
            </a:r>
            <a:r>
              <a:rPr lang="en-US" sz="2000" dirty="0"/>
              <a:t>(or theoretically any other organ that is duplicated in the body), </a:t>
            </a:r>
            <a:r>
              <a:rPr lang="en-US" sz="2000" b="1" dirty="0"/>
              <a:t>another individual would not have to experience pain</a:t>
            </a:r>
            <a:r>
              <a:rPr lang="en-US" sz="2000" dirty="0"/>
              <a:t>, inconvenience, and potentially shortened life span </a:t>
            </a:r>
            <a:r>
              <a:rPr lang="en-US" sz="2000" dirty="0" smtClean="0"/>
              <a:t>to </a:t>
            </a:r>
            <a:r>
              <a:rPr lang="en-US" sz="2000" dirty="0"/>
              <a:t>donate the organ</a:t>
            </a:r>
            <a:r>
              <a:rPr lang="en-US" sz="2000" dirty="0" smtClean="0"/>
              <a:t>.</a:t>
            </a:r>
            <a:endParaRPr lang="en-US" sz="2000" dirty="0"/>
          </a:p>
          <a:p>
            <a:r>
              <a:rPr lang="en-US" sz="2000" dirty="0"/>
              <a:t>The patient would </a:t>
            </a:r>
            <a:r>
              <a:rPr lang="en-US" sz="2000" b="1" dirty="0"/>
              <a:t>not have to wait</a:t>
            </a:r>
            <a:r>
              <a:rPr lang="en-US" sz="2000" dirty="0"/>
              <a:t> until an unrelated donor dies to obtain a transplant. A new organ could be grown for them as needed</a:t>
            </a:r>
            <a:r>
              <a:rPr lang="en-US" sz="2000" dirty="0" smtClean="0"/>
              <a:t>.</a:t>
            </a:r>
            <a:endParaRPr lang="en-US" sz="2000" dirty="0"/>
          </a:p>
          <a:p>
            <a:r>
              <a:rPr lang="en-US" sz="2000" dirty="0"/>
              <a:t>The patient </a:t>
            </a:r>
            <a:r>
              <a:rPr lang="en-US" sz="2000" b="1" dirty="0"/>
              <a:t>would not have </a:t>
            </a:r>
            <a:r>
              <a:rPr lang="en-US" sz="2000" b="1" dirty="0" smtClean="0"/>
              <a:t>to use </a:t>
            </a:r>
            <a:r>
              <a:rPr lang="en-US" sz="2000" b="1" dirty="0"/>
              <a:t>a replacement organ that is old </a:t>
            </a:r>
            <a:r>
              <a:rPr lang="en-US" sz="2000" dirty="0"/>
              <a:t>and may have reduced functionality; a brand-new organ would be grown specifically for them</a:t>
            </a:r>
            <a:r>
              <a:rPr lang="en-US" sz="2000" dirty="0" smtClean="0"/>
              <a:t>.</a:t>
            </a:r>
            <a:endParaRPr lang="en-US" sz="2000" dirty="0"/>
          </a:p>
          <a:p>
            <a:r>
              <a:rPr lang="en-US" sz="2000" dirty="0"/>
              <a:t>The procedure would </a:t>
            </a:r>
            <a:r>
              <a:rPr lang="en-US" sz="2000" b="1" dirty="0"/>
              <a:t>save lives </a:t>
            </a:r>
            <a:r>
              <a:rPr lang="en-US" sz="2000" dirty="0" smtClean="0"/>
              <a:t>that </a:t>
            </a:r>
            <a:r>
              <a:rPr lang="en-US" sz="2000" dirty="0"/>
              <a:t>would otherwise be lost waiting for a transplant that did not come in time</a:t>
            </a:r>
            <a:r>
              <a:rPr lang="en-US" sz="2000" dirty="0" smtClean="0"/>
              <a:t>.</a:t>
            </a:r>
            <a:endParaRPr lang="en-US" sz="2000" dirty="0"/>
          </a:p>
          <a:p>
            <a:r>
              <a:rPr lang="en-US" sz="2000" dirty="0"/>
              <a:t>The potential exists to cure, or at least treat, certain diseases and disorders that cannot be effectively handled today.</a:t>
            </a:r>
          </a:p>
          <a:p>
            <a:endParaRPr lang="en-US" sz="2000" dirty="0"/>
          </a:p>
        </p:txBody>
      </p:sp>
    </p:spTree>
    <p:extLst>
      <p:ext uri="{BB962C8B-B14F-4D97-AF65-F5344CB8AC3E}">
        <p14:creationId xmlns:p14="http://schemas.microsoft.com/office/powerpoint/2010/main" val="405196700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1180306"/>
          </a:xfrm>
        </p:spPr>
        <p:txBody>
          <a:bodyPr>
            <a:normAutofit/>
          </a:bodyPr>
          <a:lstStyle/>
          <a:p>
            <a:pPr algn="ctr"/>
            <a:r>
              <a:rPr lang="en-US" sz="3600" b="1" dirty="0" smtClean="0">
                <a:latin typeface="Arial" panose="020B0604020202020204" pitchFamily="34" charset="0"/>
                <a:cs typeface="Arial" panose="020B0604020202020204" pitchFamily="34" charset="0"/>
              </a:rPr>
              <a:t>Problems of using therapeutic cloning</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228600" y="1371600"/>
            <a:ext cx="8610600" cy="4351338"/>
          </a:xfrm>
        </p:spPr>
        <p:txBody>
          <a:bodyPr>
            <a:noAutofit/>
          </a:bodyPr>
          <a:lstStyle/>
          <a:p>
            <a:r>
              <a:rPr lang="en-US" sz="2000" dirty="0"/>
              <a:t>Before therapeutic cloning can become generally available to cure heart disease, diabetes, paralysis, etc., </a:t>
            </a:r>
            <a:r>
              <a:rPr lang="en-US" sz="2000" dirty="0" smtClean="0"/>
              <a:t>several </a:t>
            </a:r>
            <a:r>
              <a:rPr lang="en-US" sz="2000" dirty="0"/>
              <a:t>hurdles have to be overcome:</a:t>
            </a:r>
          </a:p>
          <a:p>
            <a:r>
              <a:rPr lang="en-US" sz="2000" dirty="0"/>
              <a:t> </a:t>
            </a:r>
            <a:r>
              <a:rPr lang="en-US" sz="2000" dirty="0" smtClean="0"/>
              <a:t>1. Developing </a:t>
            </a:r>
            <a:r>
              <a:rPr lang="en-US" sz="2000" dirty="0"/>
              <a:t>cures: Methods have to be developed that will cure or treat diseases with embryonic stem cells. This looks promising. Research with adult stem cells, which has been underway for many years, have shown great promise. Unfortunately, adult cells are limited in their application. Research using therapeutic cloning is a new field, but it has already shown that stem cells from embryos have much greater flexibility than adult stem cells</a:t>
            </a:r>
            <a:r>
              <a:rPr lang="en-US" sz="2000" dirty="0" smtClean="0"/>
              <a:t>.</a:t>
            </a:r>
            <a:endParaRPr lang="en-US" sz="2000" dirty="0"/>
          </a:p>
          <a:p>
            <a:r>
              <a:rPr lang="en-US" sz="2000" dirty="0" smtClean="0"/>
              <a:t>2. Is </a:t>
            </a:r>
            <a:r>
              <a:rPr lang="en-US" sz="2000" dirty="0"/>
              <a:t>an embryo a human person? Pro-life supporters generally believe that a human person comes into existence at conception. Some believe that somatic cell nuclear transfer is sufficiently similar to normal conception with an egg and spermatozoa that a human person also comes into existence during therapeutic cloning. The process of extracting stem cells involves killing the embryo. </a:t>
            </a:r>
            <a:r>
              <a:rPr lang="en-US" sz="2000" b="1" dirty="0"/>
              <a:t>To many pro-lifers, this is murder</a:t>
            </a:r>
            <a:r>
              <a:rPr lang="en-US" sz="2000" dirty="0"/>
              <a:t>. They feel that murdering one person, the embryo, to cure another person of paralysis, or diabetes, or heart disease, etc. can never be </a:t>
            </a:r>
            <a:r>
              <a:rPr lang="en-US" sz="2000" dirty="0" smtClean="0"/>
              <a:t>justified</a:t>
            </a:r>
          </a:p>
          <a:p>
            <a:endParaRPr lang="en-US" sz="2000" dirty="0"/>
          </a:p>
        </p:txBody>
      </p:sp>
    </p:spTree>
    <p:extLst>
      <p:ext uri="{BB962C8B-B14F-4D97-AF65-F5344CB8AC3E}">
        <p14:creationId xmlns:p14="http://schemas.microsoft.com/office/powerpoint/2010/main" val="309667132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8513"/>
            <a:ext cx="8229600" cy="1104106"/>
          </a:xfrm>
        </p:spPr>
        <p:txBody>
          <a:bodyPr>
            <a:normAutofit/>
          </a:bodyPr>
          <a:lstStyle/>
          <a:p>
            <a:pPr algn="ctr"/>
            <a:r>
              <a:rPr lang="en-US" sz="3600" b="1" dirty="0" smtClean="0">
                <a:latin typeface="Arial" panose="020B0604020202020204" pitchFamily="34" charset="0"/>
                <a:cs typeface="Arial" panose="020B0604020202020204" pitchFamily="34" charset="0"/>
              </a:rPr>
              <a:t>Problems of therapeutic cloning</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228600" y="1219200"/>
            <a:ext cx="8686800" cy="5638800"/>
          </a:xfrm>
        </p:spPr>
        <p:txBody>
          <a:bodyPr>
            <a:noAutofit/>
          </a:bodyPr>
          <a:lstStyle/>
          <a:p>
            <a:r>
              <a:rPr lang="en-US" sz="2000" dirty="0" smtClean="0"/>
              <a:t>3.  Stability of stem cells: As of 2003-MAR, therapeutic cloning is still in its early stages of development. Stem cells have sometimes mutated, and thus been rejected by the recipient's body. In other cases, at least with experiments on animals, they have produced tumors. </a:t>
            </a:r>
            <a:r>
              <a:rPr lang="en-US" sz="2000" dirty="0"/>
              <a:t>T</a:t>
            </a:r>
            <a:r>
              <a:rPr lang="en-US" sz="2000" dirty="0" smtClean="0"/>
              <a:t>herapeutic cloning will not be feasible until these deficiencies have been overcome.</a:t>
            </a:r>
          </a:p>
          <a:p>
            <a:r>
              <a:rPr lang="en-US" sz="2000" dirty="0" smtClean="0"/>
              <a:t>4</a:t>
            </a:r>
            <a:r>
              <a:rPr lang="en-US" sz="2000" dirty="0" smtClean="0"/>
              <a:t>. </a:t>
            </a:r>
            <a:r>
              <a:rPr lang="en-US" sz="2000" b="1" dirty="0" smtClean="0"/>
              <a:t>Where </a:t>
            </a:r>
            <a:r>
              <a:rPr lang="en-US" sz="2000" b="1" dirty="0"/>
              <a:t>would the eggs come from</a:t>
            </a:r>
            <a:r>
              <a:rPr lang="en-US" sz="2000" dirty="0"/>
              <a:t>? At the present stage of somatic cell nuclear transfer, Thomas </a:t>
            </a:r>
            <a:r>
              <a:rPr lang="en-US" sz="2000" dirty="0" err="1"/>
              <a:t>Okarma</a:t>
            </a:r>
            <a:r>
              <a:rPr lang="en-US" sz="2000" dirty="0"/>
              <a:t>, chief executive of </a:t>
            </a:r>
            <a:r>
              <a:rPr lang="en-US" sz="2000" dirty="0" err="1"/>
              <a:t>Geron</a:t>
            </a:r>
            <a:r>
              <a:rPr lang="en-US" sz="2000" dirty="0"/>
              <a:t> Corporation </a:t>
            </a:r>
            <a:r>
              <a:rPr lang="en-US" sz="2000" dirty="0" smtClean="0"/>
              <a:t>--</a:t>
            </a:r>
            <a:r>
              <a:rPr lang="en-US" sz="2000" dirty="0" smtClean="0"/>
              <a:t> </a:t>
            </a:r>
            <a:r>
              <a:rPr lang="en-US" sz="2000" dirty="0"/>
              <a:t>a leading stem-cell research establishment -- estimated that takes "100 eggs if you're lucky" to produce a useable stem cell line. </a:t>
            </a:r>
            <a:r>
              <a:rPr lang="en-US" sz="2000" dirty="0" smtClean="0"/>
              <a:t> </a:t>
            </a:r>
            <a:r>
              <a:rPr lang="en-US" sz="2000" dirty="0"/>
              <a:t>This means that if a cure for diabetes involving therapeutic cloning is found, it would take 1.5 billion eggs to cure the 15 million Americans who have diabetes. Until the production of stem cells becomes more efficient, very few cures could be made for economic reasons. Even if and when techniques are found to reliably produce one custom stem cell line for each egg harvested from a woman, 15 million eggs would be required to completely wipe out diabetes. Extracting eggs from women is "painful, </a:t>
            </a:r>
            <a:r>
              <a:rPr lang="en-US" sz="2000" dirty="0" smtClean="0"/>
              <a:t>costly, </a:t>
            </a:r>
            <a:r>
              <a:rPr lang="en-US" sz="2000" dirty="0"/>
              <a:t>and </a:t>
            </a:r>
            <a:r>
              <a:rPr lang="en-US" sz="2000" dirty="0" smtClean="0"/>
              <a:t>unreliable</a:t>
            </a:r>
            <a:endParaRPr lang="en-US" sz="2000" dirty="0"/>
          </a:p>
        </p:txBody>
      </p:sp>
    </p:spTree>
    <p:extLst>
      <p:ext uri="{BB962C8B-B14F-4D97-AF65-F5344CB8AC3E}">
        <p14:creationId xmlns:p14="http://schemas.microsoft.com/office/powerpoint/2010/main" val="32338259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Arial" panose="020B0604020202020204" pitchFamily="34" charset="0"/>
                <a:cs typeface="Arial" panose="020B0604020202020204" pitchFamily="34" charset="0"/>
              </a:rPr>
              <a:t>Some benefits and ethics of human cloning</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p:txBody>
          <a:bodyPr>
            <a:normAutofit/>
          </a:bodyPr>
          <a:lstStyle/>
          <a:p>
            <a:pPr marL="64008" indent="0">
              <a:buNone/>
            </a:pPr>
            <a:r>
              <a:rPr lang="en-US" sz="2800" dirty="0"/>
              <a:t>Examples of Good Human Reproductive </a:t>
            </a:r>
            <a:r>
              <a:rPr lang="en-US" sz="2800" dirty="0" smtClean="0"/>
              <a:t>Cloning:</a:t>
            </a:r>
            <a:endParaRPr lang="en-US" sz="2800" dirty="0"/>
          </a:p>
          <a:p>
            <a:pPr marL="64008" indent="0">
              <a:buNone/>
            </a:pPr>
            <a:r>
              <a:rPr lang="en-US" sz="2800" dirty="0" smtClean="0"/>
              <a:t>1. To </a:t>
            </a:r>
            <a:r>
              <a:rPr lang="en-US" sz="2800" dirty="0"/>
              <a:t>treat infertility</a:t>
            </a:r>
            <a:r>
              <a:rPr lang="en-US" sz="2800" dirty="0" smtClean="0"/>
              <a:t>.</a:t>
            </a:r>
            <a:endParaRPr lang="en-US" sz="2800" dirty="0"/>
          </a:p>
          <a:p>
            <a:pPr marL="64008" indent="0">
              <a:buNone/>
            </a:pPr>
            <a:r>
              <a:rPr lang="en-US" sz="2800" dirty="0" smtClean="0"/>
              <a:t>2. To </a:t>
            </a:r>
            <a:r>
              <a:rPr lang="en-US" sz="2800" dirty="0"/>
              <a:t>provide organ transplants</a:t>
            </a:r>
          </a:p>
          <a:p>
            <a:pPr marL="64008" indent="0">
              <a:buNone/>
            </a:pPr>
            <a:r>
              <a:rPr lang="en-US" sz="2800" dirty="0" smtClean="0"/>
              <a:t>3. To </a:t>
            </a:r>
            <a:r>
              <a:rPr lang="en-US" sz="2800" dirty="0"/>
              <a:t>replace a loved-one</a:t>
            </a:r>
          </a:p>
          <a:p>
            <a:pPr marL="64008" indent="0">
              <a:buNone/>
            </a:pPr>
            <a:r>
              <a:rPr lang="en-US" sz="2800" dirty="0" smtClean="0"/>
              <a:t>4. To </a:t>
            </a:r>
            <a:r>
              <a:rPr lang="en-US" sz="2800" dirty="0"/>
              <a:t>avoid homozygosity in case of recessive alleles (Parents are carriers)</a:t>
            </a:r>
          </a:p>
          <a:p>
            <a:pPr marL="64008" indent="0">
              <a:buNone/>
            </a:pPr>
            <a:endParaRPr lang="en-US" sz="2800" dirty="0" smtClean="0"/>
          </a:p>
          <a:p>
            <a:endParaRPr lang="en-US" sz="2800" dirty="0"/>
          </a:p>
        </p:txBody>
      </p:sp>
    </p:spTree>
    <p:extLst>
      <p:ext uri="{BB962C8B-B14F-4D97-AF65-F5344CB8AC3E}">
        <p14:creationId xmlns:p14="http://schemas.microsoft.com/office/powerpoint/2010/main" val="13783393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1104106"/>
          </a:xfrm>
        </p:spPr>
        <p:txBody>
          <a:bodyPr>
            <a:normAutofit/>
          </a:bodyPr>
          <a:lstStyle/>
          <a:p>
            <a:pPr algn="ctr"/>
            <a:r>
              <a:rPr lang="en-US" sz="3600" b="1" dirty="0" smtClean="0">
                <a:latin typeface="Arial" panose="020B0604020202020204" pitchFamily="34" charset="0"/>
                <a:cs typeface="Arial" panose="020B0604020202020204" pitchFamily="34" charset="0"/>
              </a:rPr>
              <a:t>Arguments against human cloning</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403684"/>
            <a:ext cx="7886700" cy="4351338"/>
          </a:xfrm>
        </p:spPr>
        <p:txBody>
          <a:bodyPr>
            <a:normAutofit/>
          </a:bodyPr>
          <a:lstStyle/>
          <a:p>
            <a:pPr marL="0" indent="0">
              <a:buNone/>
            </a:pPr>
            <a:r>
              <a:rPr lang="en-US" b="1" dirty="0" smtClean="0"/>
              <a:t>a</a:t>
            </a:r>
            <a:r>
              <a:rPr lang="en-US" b="1" dirty="0"/>
              <a:t>. Physical harms </a:t>
            </a:r>
            <a:r>
              <a:rPr lang="en-US" b="1" dirty="0" smtClean="0"/>
              <a:t>including</a:t>
            </a:r>
          </a:p>
          <a:p>
            <a:pPr marL="0" indent="0">
              <a:buNone/>
            </a:pPr>
            <a:r>
              <a:rPr lang="en-US" dirty="0"/>
              <a:t>-</a:t>
            </a:r>
            <a:r>
              <a:rPr lang="en-US" dirty="0" smtClean="0"/>
              <a:t> </a:t>
            </a:r>
            <a:r>
              <a:rPr lang="en-US" dirty="0"/>
              <a:t>damage to DNA</a:t>
            </a:r>
          </a:p>
          <a:p>
            <a:pPr marL="0" indent="0">
              <a:buNone/>
            </a:pPr>
            <a:r>
              <a:rPr lang="en-US" dirty="0"/>
              <a:t>-Maternal and paternal imprinting</a:t>
            </a:r>
          </a:p>
          <a:p>
            <a:pPr marL="0" indent="0">
              <a:buNone/>
            </a:pPr>
            <a:r>
              <a:rPr lang="en-US" dirty="0"/>
              <a:t>-Telomere shortening</a:t>
            </a:r>
          </a:p>
          <a:p>
            <a:pPr marL="0" indent="0">
              <a:buNone/>
            </a:pPr>
            <a:r>
              <a:rPr lang="en-US" dirty="0"/>
              <a:t>-DNA reprogramming</a:t>
            </a:r>
          </a:p>
          <a:p>
            <a:pPr marL="0" indent="0">
              <a:buNone/>
            </a:pPr>
            <a:r>
              <a:rPr lang="en-US" b="1" dirty="0"/>
              <a:t>b. Psychological </a:t>
            </a:r>
            <a:r>
              <a:rPr lang="en-US" b="1" dirty="0" smtClean="0"/>
              <a:t>Harms including:</a:t>
            </a:r>
            <a:endParaRPr lang="en-US" b="1" dirty="0"/>
          </a:p>
          <a:p>
            <a:pPr marL="0" indent="0">
              <a:buNone/>
            </a:pPr>
            <a:r>
              <a:rPr lang="en-US" dirty="0" smtClean="0"/>
              <a:t>-</a:t>
            </a:r>
            <a:r>
              <a:rPr lang="en-US" dirty="0"/>
              <a:t>Loss of uniqueness to the child</a:t>
            </a:r>
          </a:p>
          <a:p>
            <a:r>
              <a:rPr lang="en-US" dirty="0" smtClean="0"/>
              <a:t>Loss </a:t>
            </a:r>
            <a:r>
              <a:rPr lang="en-US" dirty="0"/>
              <a:t>of </a:t>
            </a:r>
            <a:r>
              <a:rPr lang="en-US" dirty="0" smtClean="0"/>
              <a:t>self-worth </a:t>
            </a:r>
            <a:r>
              <a:rPr lang="en-US" dirty="0"/>
              <a:t>to DNA donor</a:t>
            </a:r>
          </a:p>
          <a:p>
            <a:pPr marL="0" indent="0">
              <a:buNone/>
            </a:pPr>
            <a:r>
              <a:rPr lang="en-US" dirty="0" smtClean="0"/>
              <a:t>-</a:t>
            </a:r>
            <a:r>
              <a:rPr lang="en-US" dirty="0"/>
              <a:t>Harms to other participants including </a:t>
            </a:r>
            <a:r>
              <a:rPr lang="en-US" dirty="0" smtClean="0"/>
              <a:t>egg donors, </a:t>
            </a:r>
            <a:r>
              <a:rPr lang="en-US" dirty="0"/>
              <a:t>gestational surrogates……etc.</a:t>
            </a:r>
          </a:p>
          <a:p>
            <a:endParaRPr lang="en-US" dirty="0"/>
          </a:p>
        </p:txBody>
      </p:sp>
    </p:spTree>
    <p:extLst>
      <p:ext uri="{BB962C8B-B14F-4D97-AF65-F5344CB8AC3E}">
        <p14:creationId xmlns:p14="http://schemas.microsoft.com/office/powerpoint/2010/main" val="571986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228600"/>
            <a:ext cx="8229600" cy="5159408"/>
          </a:xfrm>
        </p:spPr>
        <p:txBody>
          <a:bodyPr>
            <a:noAutofit/>
          </a:bodyPr>
          <a:lstStyle/>
          <a:p>
            <a:r>
              <a:rPr lang="en-US" sz="2400" b="1" dirty="0" smtClean="0">
                <a:latin typeface="Arial" panose="020B0604020202020204" pitchFamily="34" charset="0"/>
                <a:cs typeface="Arial" panose="020B0604020202020204" pitchFamily="34" charset="0"/>
              </a:rPr>
              <a:t>C. Harms to society including:</a:t>
            </a:r>
            <a:endParaRPr lang="en-US" sz="2400" b="1" dirty="0">
              <a:latin typeface="Arial" panose="020B0604020202020204" pitchFamily="34" charset="0"/>
              <a:cs typeface="Arial" panose="020B0604020202020204" pitchFamily="34" charset="0"/>
            </a:endParaRPr>
          </a:p>
          <a:p>
            <a:pPr marL="0" indent="0">
              <a:buNone/>
            </a:pPr>
            <a:r>
              <a:rPr lang="en-US" sz="2400" dirty="0" smtClean="0">
                <a:latin typeface="Arial" panose="020B0604020202020204" pitchFamily="34" charset="0"/>
                <a:cs typeface="Arial" panose="020B0604020202020204" pitchFamily="34" charset="0"/>
              </a:rPr>
              <a:t>1</a:t>
            </a:r>
            <a:r>
              <a:rPr lang="en-US" sz="2400" dirty="0">
                <a:latin typeface="Arial" panose="020B0604020202020204" pitchFamily="34" charset="0"/>
                <a:cs typeface="Arial" panose="020B0604020202020204" pitchFamily="34" charset="0"/>
              </a:rPr>
              <a:t>.  Confusing family and generational structure, because so many participants including</a:t>
            </a:r>
          </a:p>
          <a:p>
            <a:pPr marL="0" indent="0">
              <a:buNone/>
            </a:pPr>
            <a:r>
              <a:rPr lang="en-US" sz="2400" dirty="0">
                <a:latin typeface="Arial" panose="020B0604020202020204" pitchFamily="34" charset="0"/>
                <a:cs typeface="Arial" panose="020B0604020202020204" pitchFamily="34" charset="0"/>
              </a:rPr>
              <a:t>-genetic donor</a:t>
            </a:r>
          </a:p>
          <a:p>
            <a:pPr marL="0" indent="0">
              <a:buNone/>
            </a:pPr>
            <a:r>
              <a:rPr lang="en-US" sz="2400" dirty="0">
                <a:latin typeface="Arial" panose="020B0604020202020204" pitchFamily="34" charset="0"/>
                <a:cs typeface="Arial" panose="020B0604020202020204" pitchFamily="34" charset="0"/>
              </a:rPr>
              <a:t>-egg donor</a:t>
            </a:r>
          </a:p>
          <a:p>
            <a:pPr marL="0" indent="0">
              <a:buNone/>
            </a:pPr>
            <a:r>
              <a:rPr lang="en-US" sz="2400" dirty="0">
                <a:latin typeface="Arial" panose="020B0604020202020204" pitchFamily="34" charset="0"/>
                <a:cs typeface="Arial" panose="020B0604020202020204" pitchFamily="34" charset="0"/>
              </a:rPr>
              <a:t>-gestational mother</a:t>
            </a:r>
          </a:p>
          <a:p>
            <a:pPr marL="0" indent="0">
              <a:buNone/>
            </a:pPr>
            <a:r>
              <a:rPr lang="en-US" sz="2400" dirty="0">
                <a:latin typeface="Arial" panose="020B0604020202020204" pitchFamily="34" charset="0"/>
                <a:cs typeface="Arial" panose="020B0604020202020204" pitchFamily="34" charset="0"/>
              </a:rPr>
              <a:t>-rearing function</a:t>
            </a:r>
          </a:p>
          <a:p>
            <a:pPr marL="0" indent="0">
              <a:buNone/>
            </a:pPr>
            <a:r>
              <a:rPr lang="en-US" sz="2400" dirty="0">
                <a:latin typeface="Arial" panose="020B0604020202020204" pitchFamily="34" charset="0"/>
                <a:cs typeface="Arial" panose="020B0604020202020204" pitchFamily="34" charset="0"/>
              </a:rPr>
              <a:t>2. Encouraging genetic enhancement</a:t>
            </a:r>
          </a:p>
          <a:p>
            <a:r>
              <a:rPr lang="en-US" sz="2400" dirty="0">
                <a:latin typeface="Arial" panose="020B0604020202020204" pitchFamily="34" charset="0"/>
                <a:cs typeface="Arial" panose="020B0604020202020204" pitchFamily="34" charset="0"/>
              </a:rPr>
              <a:t>Systemic selection of genetic traits in offspring (eugenic</a:t>
            </a:r>
            <a:r>
              <a:rPr lang="en-US" sz="2400" dirty="0" smtClean="0">
                <a:latin typeface="Arial" panose="020B0604020202020204" pitchFamily="34" charset="0"/>
                <a:cs typeface="Arial" panose="020B0604020202020204" pitchFamily="34" charset="0"/>
              </a:rPr>
              <a:t>)</a:t>
            </a:r>
            <a:endParaRPr lang="en-US" sz="2400" dirty="0">
              <a:latin typeface="Arial" panose="020B0604020202020204" pitchFamily="34" charset="0"/>
              <a:cs typeface="Arial" panose="020B0604020202020204" pitchFamily="34" charset="0"/>
            </a:endParaRPr>
          </a:p>
          <a:p>
            <a:pPr marL="0" indent="0">
              <a:buNone/>
            </a:pPr>
            <a:r>
              <a:rPr lang="en-US" sz="2400" dirty="0">
                <a:latin typeface="Arial" panose="020B0604020202020204" pitchFamily="34" charset="0"/>
                <a:cs typeface="Arial" panose="020B0604020202020204" pitchFamily="34" charset="0"/>
              </a:rPr>
              <a:t>3. Distribution justice (cloning for </a:t>
            </a:r>
            <a:r>
              <a:rPr lang="en-US" sz="2400" dirty="0" smtClean="0">
                <a:latin typeface="Arial" panose="020B0604020202020204" pitchFamily="34" charset="0"/>
                <a:cs typeface="Arial" panose="020B0604020202020204" pitchFamily="34" charset="0"/>
              </a:rPr>
              <a:t>the rich</a:t>
            </a:r>
            <a:r>
              <a:rPr lang="en-US" sz="2400" dirty="0">
                <a:latin typeface="Arial" panose="020B0604020202020204" pitchFamily="34" charset="0"/>
                <a:cs typeface="Arial" panose="020B0604020202020204" pitchFamily="34" charset="0"/>
              </a:rPr>
              <a:t>)</a:t>
            </a:r>
          </a:p>
          <a:p>
            <a:pPr marL="0" indent="0">
              <a:buNone/>
            </a:pPr>
            <a:r>
              <a:rPr lang="en-US" sz="2400" dirty="0">
                <a:latin typeface="Arial" panose="020B0604020202020204" pitchFamily="34" charset="0"/>
                <a:cs typeface="Arial" panose="020B0604020202020204" pitchFamily="34" charset="0"/>
              </a:rPr>
              <a:t>4. Commercializing the family</a:t>
            </a:r>
          </a:p>
          <a:p>
            <a:pPr marL="0" indent="0">
              <a:buNone/>
            </a:pPr>
            <a:r>
              <a:rPr lang="en-US" sz="2400" dirty="0" smtClean="0">
                <a:latin typeface="Arial" panose="020B0604020202020204" pitchFamily="34" charset="0"/>
                <a:cs typeface="Arial" panose="020B0604020202020204" pitchFamily="34" charset="0"/>
              </a:rPr>
              <a:t>5. </a:t>
            </a:r>
            <a:r>
              <a:rPr lang="en-US" sz="2400" dirty="0">
                <a:latin typeface="Arial" panose="020B0604020202020204" pitchFamily="34" charset="0"/>
                <a:cs typeface="Arial" panose="020B0604020202020204" pitchFamily="34" charset="0"/>
              </a:rPr>
              <a:t>Reducing genetic diversity</a:t>
            </a:r>
          </a:p>
          <a:p>
            <a:pPr marL="0" indent="0">
              <a:buNone/>
            </a:pPr>
            <a:r>
              <a:rPr lang="en-US" sz="2400" dirty="0" smtClean="0">
                <a:latin typeface="Arial" panose="020B0604020202020204" pitchFamily="34" charset="0"/>
                <a:cs typeface="Arial" panose="020B0604020202020204" pitchFamily="34" charset="0"/>
              </a:rPr>
              <a:t>6. preventing </a:t>
            </a:r>
            <a:r>
              <a:rPr lang="en-US" sz="2400" dirty="0">
                <a:latin typeface="Arial" panose="020B0604020202020204" pitchFamily="34" charset="0"/>
                <a:cs typeface="Arial" panose="020B0604020202020204" pitchFamily="34" charset="0"/>
              </a:rPr>
              <a:t>random selection and genetic </a:t>
            </a:r>
            <a:r>
              <a:rPr lang="en-US" sz="2400" dirty="0" smtClean="0">
                <a:latin typeface="Arial" panose="020B0604020202020204" pitchFamily="34" charset="0"/>
                <a:cs typeface="Arial" panose="020B0604020202020204" pitchFamily="34" charset="0"/>
              </a:rPr>
              <a:t>recombination</a:t>
            </a:r>
            <a:endParaRPr lang="en-US" sz="24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to </a:t>
            </a:r>
            <a:r>
              <a:rPr lang="en-US" sz="2400" dirty="0" smtClean="0">
                <a:latin typeface="Arial" panose="020B0604020202020204" pitchFamily="34" charset="0"/>
                <a:cs typeface="Arial" panose="020B0604020202020204" pitchFamily="34" charset="0"/>
              </a:rPr>
              <a:t>reduce </a:t>
            </a:r>
            <a:r>
              <a:rPr lang="en-US" sz="2400" dirty="0">
                <a:latin typeface="Arial" panose="020B0604020202020204" pitchFamily="34" charset="0"/>
                <a:cs typeface="Arial" panose="020B0604020202020204" pitchFamily="34" charset="0"/>
              </a:rPr>
              <a:t>human survival with ongoing environmental changes</a:t>
            </a:r>
          </a:p>
          <a:p>
            <a:r>
              <a:rPr lang="en-US" sz="2400" dirty="0" smtClean="0">
                <a:latin typeface="Arial" panose="020B0604020202020204" pitchFamily="34" charset="0"/>
                <a:cs typeface="Arial" panose="020B0604020202020204" pitchFamily="34" charset="0"/>
              </a:rPr>
              <a:t>7. </a:t>
            </a:r>
            <a:r>
              <a:rPr lang="en-US" sz="2400" dirty="0">
                <a:latin typeface="Arial" panose="020B0604020202020204" pitchFamily="34" charset="0"/>
                <a:cs typeface="Arial" panose="020B0604020202020204" pitchFamily="34" charset="0"/>
              </a:rPr>
              <a:t>Increasing the population </a:t>
            </a:r>
            <a:r>
              <a:rPr lang="en-US" sz="2400" dirty="0" smtClean="0">
                <a:latin typeface="Arial" panose="020B0604020202020204" pitchFamily="34" charset="0"/>
                <a:cs typeface="Arial" panose="020B0604020202020204" pitchFamily="34" charset="0"/>
              </a:rPr>
              <a:t>size</a:t>
            </a:r>
            <a:endParaRPr lang="en-US" sz="2400" b="1" dirty="0">
              <a:latin typeface="Arial" panose="020B0604020202020204" pitchFamily="34" charset="0"/>
              <a:cs typeface="Arial" panose="020B0604020202020204" pitchFamily="34" charset="0"/>
            </a:endParaRPr>
          </a:p>
          <a:p>
            <a:endParaRPr lang="en-US" sz="2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252092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2000" dirty="0" smtClean="0">
                <a:latin typeface="Arial" panose="020B0604020202020204" pitchFamily="34" charset="0"/>
                <a:cs typeface="Arial" panose="020B0604020202020204" pitchFamily="34" charset="0"/>
              </a:rPr>
              <a:t>8. Threatening socially important values</a:t>
            </a:r>
          </a:p>
          <a:p>
            <a:r>
              <a:rPr lang="en-US" sz="2000" dirty="0" smtClean="0">
                <a:latin typeface="Arial" panose="020B0604020202020204" pitchFamily="34" charset="0"/>
                <a:cs typeface="Arial" panose="020B0604020202020204" pitchFamily="34" charset="0"/>
              </a:rPr>
              <a:t>-individuality</a:t>
            </a:r>
          </a:p>
          <a:p>
            <a:r>
              <a:rPr lang="en-US" sz="2000" dirty="0" smtClean="0">
                <a:latin typeface="Arial" panose="020B0604020202020204" pitchFamily="34" charset="0"/>
                <a:cs typeface="Arial" panose="020B0604020202020204" pitchFamily="34" charset="0"/>
              </a:rPr>
              <a:t>-privacy</a:t>
            </a:r>
          </a:p>
          <a:p>
            <a:r>
              <a:rPr lang="en-US" sz="2000" dirty="0" smtClean="0">
                <a:latin typeface="Arial" panose="020B0604020202020204" pitchFamily="34" charset="0"/>
                <a:cs typeface="Arial" panose="020B0604020202020204" pitchFamily="34" charset="0"/>
              </a:rPr>
              <a:t>-autonomy</a:t>
            </a:r>
          </a:p>
          <a:p>
            <a:endParaRPr lang="en-US" sz="2000" b="1" dirty="0" smtClean="0">
              <a:latin typeface="Arial" panose="020B0604020202020204" pitchFamily="34" charset="0"/>
              <a:cs typeface="Arial" panose="020B0604020202020204" pitchFamily="34" charset="0"/>
            </a:endParaRPr>
          </a:p>
          <a:p>
            <a:pPr marL="0" indent="0">
              <a:buNone/>
            </a:pPr>
            <a:r>
              <a:rPr lang="en-US" sz="2000" b="1" dirty="0" smtClean="0">
                <a:latin typeface="Arial" panose="020B0604020202020204" pitchFamily="34" charset="0"/>
                <a:cs typeface="Arial" panose="020B0604020202020204" pitchFamily="34" charset="0"/>
              </a:rPr>
              <a:t>D.. Unnatural or immoral</a:t>
            </a:r>
          </a:p>
          <a:p>
            <a:pPr marL="0" indent="0">
              <a:buNone/>
            </a:pPr>
            <a:r>
              <a:rPr lang="en-US" sz="2000" b="1" dirty="0" smtClean="0">
                <a:latin typeface="Arial" panose="020B0604020202020204" pitchFamily="34" charset="0"/>
                <a:cs typeface="Arial" panose="020B0604020202020204" pitchFamily="34" charset="0"/>
              </a:rPr>
              <a:t>- Playing God</a:t>
            </a:r>
          </a:p>
          <a:p>
            <a:pPr marL="0" indent="0">
              <a:buNone/>
            </a:pPr>
            <a:r>
              <a:rPr lang="en-US" sz="2000" b="1" dirty="0" smtClean="0">
                <a:latin typeface="Arial" panose="020B0604020202020204" pitchFamily="34" charset="0"/>
                <a:cs typeface="Arial" panose="020B0604020202020204" pitchFamily="34" charset="0"/>
              </a:rPr>
              <a:t>-Unethical</a:t>
            </a:r>
          </a:p>
          <a:p>
            <a:pPr marL="0" indent="0">
              <a:buNone/>
            </a:pPr>
            <a:r>
              <a:rPr lang="en-US" sz="2000" b="1" dirty="0" smtClean="0">
                <a:latin typeface="Arial" panose="020B0604020202020204" pitchFamily="34" charset="0"/>
                <a:cs typeface="Arial" panose="020B0604020202020204" pitchFamily="34" charset="0"/>
              </a:rPr>
              <a:t>E. Difficult to regulate</a:t>
            </a:r>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CA" sz="2000" b="1" dirty="0" smtClean="0">
              <a:latin typeface="Arial" panose="020B0604020202020204" pitchFamily="34" charset="0"/>
              <a:cs typeface="Arial" panose="020B0604020202020204" pitchFamily="34" charset="0"/>
            </a:endParaRPr>
          </a:p>
          <a:p>
            <a:endParaRPr lang="en-CA" sz="2000" b="1" dirty="0">
              <a:latin typeface="Arial" panose="020B0604020202020204" pitchFamily="34" charset="0"/>
              <a:cs typeface="Arial" panose="020B0604020202020204" pitchFamily="34" charset="0"/>
            </a:endParaRPr>
          </a:p>
          <a:p>
            <a:endParaRPr lang="en-US" sz="2000" b="1"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51650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Arial" panose="020B0604020202020204" pitchFamily="34" charset="0"/>
                <a:cs typeface="Arial" panose="020B0604020202020204" pitchFamily="34" charset="0"/>
              </a:rPr>
              <a:t>Hypotheses of cell differentiation </a:t>
            </a:r>
            <a:endParaRPr lang="en-US" sz="3600" b="1" dirty="0">
              <a:latin typeface="Arial" panose="020B0604020202020204" pitchFamily="34" charset="0"/>
              <a:cs typeface="Arial" panose="020B0604020202020204" pitchFamily="34" charset="0"/>
            </a:endParaRPr>
          </a:p>
        </p:txBody>
      </p:sp>
      <p:pic>
        <p:nvPicPr>
          <p:cNvPr id="4" name="Content Placeholder 3" descr="Picture2.jpg"/>
          <p:cNvPicPr>
            <a:picLocks noGrp="1" noChangeAspect="1"/>
          </p:cNvPicPr>
          <p:nvPr>
            <p:ph idx="1"/>
          </p:nvPr>
        </p:nvPicPr>
        <p:blipFill>
          <a:blip r:embed="rId2"/>
          <a:stretch>
            <a:fillRect/>
          </a:stretch>
        </p:blipFill>
        <p:spPr>
          <a:xfrm>
            <a:off x="533400" y="1524001"/>
            <a:ext cx="8102502" cy="4970464"/>
          </a:xfr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287080" y="228600"/>
            <a:ext cx="6123334" cy="865934"/>
          </a:xfrm>
        </p:spPr>
        <p:txBody>
          <a:bodyPr>
            <a:normAutofit/>
          </a:bodyPr>
          <a:lstStyle/>
          <a:p>
            <a:r>
              <a:rPr lang="en-US" sz="3600" b="1" dirty="0" smtClean="0">
                <a:latin typeface="Arial" panose="020B0604020202020204" pitchFamily="34" charset="0"/>
                <a:cs typeface="Arial" panose="020B0604020202020204" pitchFamily="34" charset="0"/>
              </a:rPr>
              <a:t>Frog Cloning</a:t>
            </a:r>
            <a:endParaRPr lang="en-US" sz="3600" b="1" dirty="0">
              <a:latin typeface="Arial" panose="020B0604020202020204" pitchFamily="34" charset="0"/>
              <a:cs typeface="Arial" panose="020B0604020202020204" pitchFamily="34" charset="0"/>
            </a:endParaRPr>
          </a:p>
        </p:txBody>
      </p:sp>
      <p:pic>
        <p:nvPicPr>
          <p:cNvPr id="3" name="Picture 2" descr="frog cloning picture modefied1.tif"/>
          <p:cNvPicPr>
            <a:picLocks noChangeAspect="1"/>
          </p:cNvPicPr>
          <p:nvPr/>
        </p:nvPicPr>
        <p:blipFill>
          <a:blip r:embed="rId2"/>
          <a:srcRect l="11853" t="5854" r="9919" b="25855"/>
          <a:stretch>
            <a:fillRect/>
          </a:stretch>
        </p:blipFill>
        <p:spPr>
          <a:xfrm>
            <a:off x="5562600" y="2343600"/>
            <a:ext cx="3394286" cy="36000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098" name="Picture 2" descr="https://www.xenbase.org/xenbase/static/anatomy/intro/xenopus_life_cycle_smal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052" y="1455941"/>
            <a:ext cx="5176348" cy="502105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CA" sz="3600" b="1" dirty="0" smtClean="0">
                <a:latin typeface="Arial" panose="020B0604020202020204" pitchFamily="34" charset="0"/>
                <a:cs typeface="Arial" panose="020B0604020202020204" pitchFamily="34" charset="0"/>
              </a:rPr>
              <a:t>Gurdon, the Godfather of cloning</a:t>
            </a:r>
            <a:endParaRPr lang="en-US" sz="3600" b="1" dirty="0">
              <a:latin typeface="Arial" panose="020B0604020202020204" pitchFamily="34" charset="0"/>
              <a:cs typeface="Arial" panose="020B0604020202020204" pitchFamily="34" charset="0"/>
            </a:endParaRPr>
          </a:p>
        </p:txBody>
      </p:sp>
      <p:pic>
        <p:nvPicPr>
          <p:cNvPr id="1026" name="Picture 2" descr="An external file that holds a picture, illustration, etc.&#10;Object name is jcb1810178f0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0330" y="2209800"/>
            <a:ext cx="3297470" cy="32766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6502438" y="5605401"/>
            <a:ext cx="2050561" cy="400110"/>
          </a:xfrm>
          <a:prstGeom prst="rect">
            <a:avLst/>
          </a:prstGeom>
        </p:spPr>
        <p:txBody>
          <a:bodyPr wrap="none">
            <a:spAutoFit/>
          </a:bodyPr>
          <a:lstStyle/>
          <a:p>
            <a:r>
              <a:rPr lang="en-US" sz="2000" dirty="0">
                <a:solidFill>
                  <a:srgbClr val="333333"/>
                </a:solidFill>
                <a:latin typeface="Arial" panose="020B0604020202020204" pitchFamily="34" charset="0"/>
                <a:cs typeface="Arial" panose="020B0604020202020204" pitchFamily="34" charset="0"/>
              </a:rPr>
              <a:t>Sir John Gurdon</a:t>
            </a:r>
            <a:endParaRPr lang="en-US" sz="2000" dirty="0">
              <a:latin typeface="Arial" panose="020B0604020202020204" pitchFamily="34" charset="0"/>
              <a:cs typeface="Arial" panose="020B0604020202020204" pitchFamily="34" charset="0"/>
            </a:endParaRPr>
          </a:p>
        </p:txBody>
      </p:sp>
      <p:sp>
        <p:nvSpPr>
          <p:cNvPr id="5" name="Rectangle 4"/>
          <p:cNvSpPr/>
          <p:nvPr/>
        </p:nvSpPr>
        <p:spPr>
          <a:xfrm>
            <a:off x="76200" y="2667000"/>
            <a:ext cx="5791200" cy="1384995"/>
          </a:xfrm>
          <a:prstGeom prst="rect">
            <a:avLst/>
          </a:prstGeom>
        </p:spPr>
        <p:txBody>
          <a:bodyPr wrap="square">
            <a:spAutoFit/>
          </a:bodyPr>
          <a:lstStyle/>
          <a:p>
            <a:r>
              <a:rPr lang="en-US" sz="2800" b="1" dirty="0">
                <a:solidFill>
                  <a:schemeClr val="accent2">
                    <a:lumMod val="75000"/>
                  </a:schemeClr>
                </a:solidFill>
                <a:latin typeface="Arial" panose="020B0604020202020204" pitchFamily="34" charset="0"/>
                <a:cs typeface="Arial" panose="020B0604020202020204" pitchFamily="34" charset="0"/>
              </a:rPr>
              <a:t>“As I </a:t>
            </a:r>
            <a:r>
              <a:rPr lang="en-US" sz="2800" b="1" dirty="0" smtClean="0">
                <a:solidFill>
                  <a:schemeClr val="accent2">
                    <a:lumMod val="75000"/>
                  </a:schemeClr>
                </a:solidFill>
                <a:latin typeface="Arial" panose="020B0604020202020204" pitchFamily="34" charset="0"/>
                <a:cs typeface="Arial" panose="020B0604020202020204" pitchFamily="34" charset="0"/>
              </a:rPr>
              <a:t>was obviously deemed </a:t>
            </a:r>
            <a:r>
              <a:rPr lang="en-US" sz="2800" b="1" dirty="0">
                <a:solidFill>
                  <a:schemeClr val="accent2">
                    <a:lumMod val="75000"/>
                  </a:schemeClr>
                </a:solidFill>
                <a:latin typeface="Arial" panose="020B0604020202020204" pitchFamily="34" charset="0"/>
                <a:cs typeface="Arial" panose="020B0604020202020204" pitchFamily="34" charset="0"/>
              </a:rPr>
              <a:t>to</a:t>
            </a:r>
          </a:p>
          <a:p>
            <a:r>
              <a:rPr lang="en-US" sz="2800" b="1" dirty="0">
                <a:solidFill>
                  <a:schemeClr val="accent2">
                    <a:lumMod val="75000"/>
                  </a:schemeClr>
                </a:solidFill>
                <a:latin typeface="Arial" panose="020B0604020202020204" pitchFamily="34" charset="0"/>
                <a:cs typeface="Arial" panose="020B0604020202020204" pitchFamily="34" charset="0"/>
              </a:rPr>
              <a:t>be so </a:t>
            </a:r>
            <a:r>
              <a:rPr lang="en-US" sz="2800" b="1" dirty="0" smtClean="0">
                <a:solidFill>
                  <a:schemeClr val="accent2">
                    <a:lumMod val="75000"/>
                  </a:schemeClr>
                </a:solidFill>
                <a:latin typeface="Arial" panose="020B0604020202020204" pitchFamily="34" charset="0"/>
                <a:cs typeface="Arial" panose="020B0604020202020204" pitchFamily="34" charset="0"/>
              </a:rPr>
              <a:t>bad at science, I </a:t>
            </a:r>
            <a:r>
              <a:rPr lang="en-US" sz="2800" b="1" dirty="0">
                <a:solidFill>
                  <a:schemeClr val="accent2">
                    <a:lumMod val="75000"/>
                  </a:schemeClr>
                </a:solidFill>
                <a:latin typeface="Arial" panose="020B0604020202020204" pitchFamily="34" charset="0"/>
                <a:cs typeface="Arial" panose="020B0604020202020204" pitchFamily="34" charset="0"/>
              </a:rPr>
              <a:t>applied to</a:t>
            </a:r>
          </a:p>
          <a:p>
            <a:r>
              <a:rPr lang="en-US" sz="2800" b="1" dirty="0">
                <a:solidFill>
                  <a:schemeClr val="accent2">
                    <a:lumMod val="75000"/>
                  </a:schemeClr>
                </a:solidFill>
                <a:latin typeface="Arial" panose="020B0604020202020204" pitchFamily="34" charset="0"/>
                <a:cs typeface="Arial" panose="020B0604020202020204" pitchFamily="34" charset="0"/>
              </a:rPr>
              <a:t>Oxford </a:t>
            </a:r>
            <a:r>
              <a:rPr lang="en-US" sz="2800" b="1" dirty="0" smtClean="0">
                <a:solidFill>
                  <a:schemeClr val="accent2">
                    <a:lumMod val="75000"/>
                  </a:schemeClr>
                </a:solidFill>
                <a:latin typeface="Arial" panose="020B0604020202020204" pitchFamily="34" charset="0"/>
                <a:cs typeface="Arial" panose="020B0604020202020204" pitchFamily="34" charset="0"/>
              </a:rPr>
              <a:t>to do </a:t>
            </a:r>
            <a:r>
              <a:rPr lang="en-US" sz="2800" b="1" dirty="0">
                <a:solidFill>
                  <a:schemeClr val="accent2">
                    <a:lumMod val="75000"/>
                  </a:schemeClr>
                </a:solidFill>
                <a:latin typeface="Arial" panose="020B0604020202020204" pitchFamily="34" charset="0"/>
                <a:cs typeface="Arial" panose="020B0604020202020204" pitchFamily="34" charset="0"/>
              </a:rPr>
              <a:t>classics.”</a:t>
            </a:r>
            <a:endParaRPr lang="en-US" sz="2800" dirty="0">
              <a:solidFill>
                <a:schemeClr val="accent2">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9019768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normAutofit/>
          </a:bodyPr>
          <a:lstStyle/>
          <a:p>
            <a:pPr algn="ctr" eaLnBrk="1" hangingPunct="1">
              <a:defRPr/>
            </a:pPr>
            <a:r>
              <a:rPr lang="en-US" sz="3600" b="1" dirty="0">
                <a:latin typeface="Arial" panose="020B0604020202020204" pitchFamily="34" charset="0"/>
                <a:cs typeface="Arial" panose="020B0604020202020204" pitchFamily="34" charset="0"/>
              </a:rPr>
              <a:t>Totipotency of nuclei from differentiated animal cells</a:t>
            </a:r>
          </a:p>
        </p:txBody>
      </p:sp>
      <p:sp>
        <p:nvSpPr>
          <p:cNvPr id="18435" name="Rectangle 3"/>
          <p:cNvSpPr>
            <a:spLocks noGrp="1" noChangeArrowheads="1"/>
          </p:cNvSpPr>
          <p:nvPr>
            <p:ph idx="1"/>
          </p:nvPr>
        </p:nvSpPr>
        <p:spPr>
          <a:xfrm>
            <a:off x="645878" y="2057400"/>
            <a:ext cx="7886700" cy="4351338"/>
          </a:xfrm>
        </p:spPr>
        <p:txBody>
          <a:bodyPr>
            <a:normAutofit/>
          </a:bodyPr>
          <a:lstStyle/>
          <a:p>
            <a:pPr eaLnBrk="1" hangingPunct="1">
              <a:lnSpc>
                <a:spcPct val="80000"/>
              </a:lnSpc>
            </a:pPr>
            <a:r>
              <a:rPr lang="en-US" sz="2000" b="1" dirty="0" smtClean="0"/>
              <a:t>Gurdon (1962) using </a:t>
            </a:r>
            <a:r>
              <a:rPr lang="en-US" sz="2000" b="1" i="1" dirty="0" err="1" smtClean="0"/>
              <a:t>Xenopus</a:t>
            </a:r>
            <a:r>
              <a:rPr lang="en-US" sz="2000" b="1" i="1" dirty="0" smtClean="0"/>
              <a:t> </a:t>
            </a:r>
            <a:r>
              <a:rPr lang="en-US" sz="2000" b="1" i="1" dirty="0" err="1" smtClean="0"/>
              <a:t>laevis</a:t>
            </a:r>
            <a:r>
              <a:rPr lang="en-US" sz="2000" b="1" dirty="0" smtClean="0"/>
              <a:t> amphibian species with a different technique.</a:t>
            </a:r>
          </a:p>
          <a:p>
            <a:pPr eaLnBrk="1" hangingPunct="1">
              <a:lnSpc>
                <a:spcPct val="80000"/>
              </a:lnSpc>
            </a:pPr>
            <a:r>
              <a:rPr lang="en-US" sz="2000" b="1" dirty="0" err="1" smtClean="0"/>
              <a:t>Gurden</a:t>
            </a:r>
            <a:r>
              <a:rPr lang="en-US" sz="2000" b="1" dirty="0" smtClean="0"/>
              <a:t> employed a serial nuclear transfer technique, in which embryos that developed from eggs with transferred nuclei served in turn as donors for nuclei.</a:t>
            </a:r>
          </a:p>
          <a:p>
            <a:pPr eaLnBrk="1" hangingPunct="1">
              <a:lnSpc>
                <a:spcPct val="80000"/>
              </a:lnSpc>
            </a:pPr>
            <a:r>
              <a:rPr lang="en-US" sz="2000" b="1" dirty="0" err="1" smtClean="0"/>
              <a:t>Gurden</a:t>
            </a:r>
            <a:r>
              <a:rPr lang="en-US" sz="2000" b="1" dirty="0" smtClean="0"/>
              <a:t> showed that nuclei from tadpole intestinal cells, </a:t>
            </a:r>
            <a:r>
              <a:rPr lang="en-US" sz="2000" b="1" dirty="0" smtClean="0"/>
              <a:t>promoted </a:t>
            </a:r>
            <a:r>
              <a:rPr lang="en-US" sz="2000" b="1" dirty="0" smtClean="0"/>
              <a:t>the development of feeding tadpoles of normal appearance, and </a:t>
            </a:r>
            <a:r>
              <a:rPr lang="en-US" sz="2000" b="1" dirty="0" smtClean="0"/>
              <a:t>some tadpoles </a:t>
            </a:r>
            <a:r>
              <a:rPr lang="en-US" sz="2000" b="1" dirty="0" smtClean="0"/>
              <a:t>developed into fertile adult frogs. </a:t>
            </a:r>
            <a:endParaRPr lang="en-US" sz="2000" b="1" dirty="0" smtClean="0"/>
          </a:p>
          <a:p>
            <a:pPr eaLnBrk="1" hangingPunct="1">
              <a:lnSpc>
                <a:spcPct val="80000"/>
              </a:lnSpc>
            </a:pPr>
            <a:r>
              <a:rPr lang="en-US" sz="2000" b="1" dirty="0" smtClean="0"/>
              <a:t>Gurdon </a:t>
            </a:r>
            <a:r>
              <a:rPr lang="en-US" sz="2000" b="1" dirty="0" smtClean="0"/>
              <a:t>concluded that at least some of the transferred intestinal nuclei were highly pluripotent, while those that gave rise to complete adults were totipotent</a:t>
            </a:r>
            <a:r>
              <a:rPr lang="en-US" sz="2000" b="1" dirty="0" smtClean="0"/>
              <a:t>.</a:t>
            </a:r>
          </a:p>
          <a:p>
            <a:pPr eaLnBrk="1" hangingPunct="1">
              <a:lnSpc>
                <a:spcPct val="80000"/>
              </a:lnSpc>
            </a:pPr>
            <a:r>
              <a:rPr lang="en-CA" sz="2000" b="1" dirty="0" smtClean="0"/>
              <a:t>Gurdon also tried different types of cells with different differentiation statuses and got different results</a:t>
            </a:r>
            <a:endParaRPr lang="ar-JO" sz="2000" b="1" dirty="0" smtClean="0"/>
          </a:p>
        </p:txBody>
      </p:sp>
    </p:spTree>
    <p:extLst>
      <p:ext uri="{BB962C8B-B14F-4D97-AF65-F5344CB8AC3E}">
        <p14:creationId xmlns:p14="http://schemas.microsoft.com/office/powerpoint/2010/main" val="21306646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CA" sz="3600" b="1" dirty="0" smtClean="0">
                <a:latin typeface="Arial" panose="020B0604020202020204" pitchFamily="34" charset="0"/>
                <a:cs typeface="Arial" panose="020B0604020202020204" pitchFamily="34" charset="0"/>
              </a:rPr>
              <a:t>Gurdon’s conclusions</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304800" y="1825624"/>
            <a:ext cx="8210550" cy="4803775"/>
          </a:xfrm>
        </p:spPr>
        <p:txBody>
          <a:bodyPr>
            <a:normAutofit fontScale="85000" lnSpcReduction="10000"/>
          </a:bodyPr>
          <a:lstStyle/>
          <a:p>
            <a:pPr marL="0" indent="0">
              <a:lnSpc>
                <a:spcPct val="80000"/>
              </a:lnSpc>
              <a:buNone/>
            </a:pPr>
            <a:r>
              <a:rPr lang="en-US" sz="2400" b="1" dirty="0" smtClean="0"/>
              <a:t>1. The nuclear transfer experiments showed that nuclei from blastula cells can support development in </a:t>
            </a:r>
            <a:r>
              <a:rPr lang="en-US" sz="2400" b="1" i="1" dirty="0" err="1" smtClean="0"/>
              <a:t>Xenopus</a:t>
            </a:r>
            <a:r>
              <a:rPr lang="en-US" sz="2400" b="1" i="1" dirty="0" smtClean="0"/>
              <a:t> </a:t>
            </a:r>
            <a:r>
              <a:rPr lang="en-US" sz="2400" b="1" i="1" dirty="0" err="1" smtClean="0"/>
              <a:t>laevis</a:t>
            </a:r>
            <a:r>
              <a:rPr lang="en-US" sz="2400" b="1" dirty="0" smtClean="0"/>
              <a:t> up to the adult fertile animals.</a:t>
            </a:r>
          </a:p>
          <a:p>
            <a:pPr marL="0" indent="0">
              <a:lnSpc>
                <a:spcPct val="80000"/>
              </a:lnSpc>
              <a:buNone/>
            </a:pPr>
            <a:r>
              <a:rPr lang="en-US" sz="2400" b="1" dirty="0" smtClean="0"/>
              <a:t>2. However, the nuclei from </a:t>
            </a:r>
            <a:r>
              <a:rPr lang="en-US" sz="2400" b="1" i="1" dirty="0" err="1" smtClean="0"/>
              <a:t>Xenopus</a:t>
            </a:r>
            <a:r>
              <a:rPr lang="en-US" sz="2400" b="1" dirty="0" smtClean="0"/>
              <a:t> embryos beyond the gastrulation stage showed an ever-decreasing ability to support normal development in host eggs.</a:t>
            </a:r>
          </a:p>
          <a:p>
            <a:pPr marL="0" indent="0">
              <a:lnSpc>
                <a:spcPct val="80000"/>
              </a:lnSpc>
              <a:buNone/>
            </a:pPr>
            <a:r>
              <a:rPr lang="en-US" sz="2400" b="1" dirty="0" smtClean="0"/>
              <a:t>3. Nuclei from donors at the tail bud stage were no longer capable of supporting the development of new tadpoles.</a:t>
            </a:r>
          </a:p>
          <a:p>
            <a:pPr>
              <a:lnSpc>
                <a:spcPct val="80000"/>
              </a:lnSpc>
            </a:pPr>
            <a:r>
              <a:rPr lang="en-US" sz="2400" b="1" dirty="0" smtClean="0"/>
              <a:t>Nuclei from mature cells are unprepared for the fast mitotic cycles of early frog embryos.</a:t>
            </a:r>
          </a:p>
          <a:p>
            <a:pPr>
              <a:lnSpc>
                <a:spcPct val="80000"/>
              </a:lnSpc>
            </a:pPr>
            <a:r>
              <a:rPr lang="en-US" sz="2400" b="1" dirty="0" smtClean="0"/>
              <a:t>Some differentiated frog cells contain highly pluripotent nuclei as shown by a series of nuclear transfer experiments were criticized on the grounds that the totipotent nuclei might have accidentally been taken from migrating primordial germ cells or other undifferentiated cells.</a:t>
            </a:r>
          </a:p>
          <a:p>
            <a:pPr>
              <a:lnSpc>
                <a:spcPct val="80000"/>
              </a:lnSpc>
            </a:pPr>
            <a:r>
              <a:rPr lang="en-US" sz="2400" b="1" dirty="0" smtClean="0"/>
              <a:t>To counter the criticism, </a:t>
            </a:r>
            <a:r>
              <a:rPr lang="en-US" sz="2400" b="1" dirty="0" err="1" smtClean="0"/>
              <a:t>Gurden</a:t>
            </a:r>
            <a:r>
              <a:rPr lang="en-US" sz="2400" b="1" dirty="0" smtClean="0"/>
              <a:t> and coworkers transferred nuclei</a:t>
            </a:r>
            <a:r>
              <a:rPr lang="en-CA" sz="2400" b="1" dirty="0" smtClean="0"/>
              <a:t> </a:t>
            </a:r>
            <a:r>
              <a:rPr lang="en-US" sz="2400" b="1" dirty="0" smtClean="0"/>
              <a:t>from cultured cells derived from adult </a:t>
            </a:r>
            <a:r>
              <a:rPr lang="en-US" sz="2400" b="1" dirty="0" err="1" smtClean="0"/>
              <a:t>Xenopus</a:t>
            </a:r>
            <a:r>
              <a:rPr lang="en-US" sz="2400" b="1" dirty="0" smtClean="0"/>
              <a:t> skin cells. Nuclei from skin, kidney, and lung cells gave rise to swimming tadpoles with functional muscles and nerves, a heartbeat, and blood circulation, eyes with lenses and other types of differentiated cells. However, all the tadpoles died before reaching the feeding stage.</a:t>
            </a:r>
          </a:p>
          <a:p>
            <a:endParaRPr lang="en-US" dirty="0"/>
          </a:p>
        </p:txBody>
      </p:sp>
    </p:spTree>
    <p:extLst>
      <p:ext uri="{BB962C8B-B14F-4D97-AF65-F5344CB8AC3E}">
        <p14:creationId xmlns:p14="http://schemas.microsoft.com/office/powerpoint/2010/main" val="9792638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Arial" panose="020B0604020202020204" pitchFamily="34" charset="0"/>
                <a:cs typeface="Arial" panose="020B0604020202020204" pitchFamily="34" charset="0"/>
              </a:rPr>
              <a:t>Results</a:t>
            </a:r>
            <a:endParaRPr lang="en-US" sz="3600" b="1" dirty="0">
              <a:latin typeface="Arial" panose="020B0604020202020204" pitchFamily="34" charset="0"/>
              <a:cs typeface="Arial" panose="020B0604020202020204" pitchFamily="34" charset="0"/>
            </a:endParaRPr>
          </a:p>
        </p:txBody>
      </p:sp>
      <p:pic>
        <p:nvPicPr>
          <p:cNvPr id="5" name="Picture 4" descr="frog cloning picture modefied1.tif"/>
          <p:cNvPicPr>
            <a:picLocks noChangeAspect="1"/>
          </p:cNvPicPr>
          <p:nvPr/>
        </p:nvPicPr>
        <p:blipFill>
          <a:blip r:embed="rId2"/>
          <a:stretch>
            <a:fillRect/>
          </a:stretch>
        </p:blipFill>
        <p:spPr>
          <a:xfrm>
            <a:off x="402139" y="1447800"/>
            <a:ext cx="8113211" cy="50292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normAutofit/>
          </a:bodyPr>
          <a:lstStyle/>
          <a:p>
            <a:pPr algn="ctr" eaLnBrk="1" hangingPunct="1">
              <a:defRPr/>
            </a:pPr>
            <a:r>
              <a:rPr lang="en-US" sz="3600" b="1" dirty="0">
                <a:latin typeface="Arial" panose="020B0604020202020204" pitchFamily="34" charset="0"/>
                <a:cs typeface="Arial" panose="020B0604020202020204" pitchFamily="34" charset="0"/>
              </a:rPr>
              <a:t>Totipotency of Differentiated Cells</a:t>
            </a:r>
          </a:p>
        </p:txBody>
      </p:sp>
      <p:sp>
        <p:nvSpPr>
          <p:cNvPr id="16387" name="Rectangle 3"/>
          <p:cNvSpPr>
            <a:spLocks noGrp="1" noChangeArrowheads="1"/>
          </p:cNvSpPr>
          <p:nvPr>
            <p:ph idx="1"/>
          </p:nvPr>
        </p:nvSpPr>
        <p:spPr>
          <a:xfrm>
            <a:off x="381000" y="1825624"/>
            <a:ext cx="8134350" cy="4727575"/>
          </a:xfrm>
        </p:spPr>
        <p:txBody>
          <a:bodyPr>
            <a:normAutofit/>
          </a:bodyPr>
          <a:lstStyle/>
          <a:p>
            <a:pPr eaLnBrk="1" hangingPunct="1">
              <a:lnSpc>
                <a:spcPct val="80000"/>
              </a:lnSpc>
            </a:pPr>
            <a:r>
              <a:rPr lang="en-US" sz="1600" b="1" dirty="0" smtClean="0">
                <a:latin typeface="Arial" panose="020B0604020202020204" pitchFamily="34" charset="0"/>
                <a:cs typeface="Arial" panose="020B0604020202020204" pitchFamily="34" charset="0"/>
              </a:rPr>
              <a:t>1. Totipotency means the ability to regenerate a whole new organism.</a:t>
            </a:r>
          </a:p>
          <a:p>
            <a:pPr marL="0" indent="0" eaLnBrk="1" hangingPunct="1">
              <a:lnSpc>
                <a:spcPct val="80000"/>
              </a:lnSpc>
              <a:buNone/>
            </a:pPr>
            <a:r>
              <a:rPr lang="en-US" sz="1600" b="1" dirty="0" smtClean="0">
                <a:latin typeface="Arial" panose="020B0604020202020204" pitchFamily="34" charset="0"/>
                <a:cs typeface="Arial" panose="020B0604020202020204" pitchFamily="34" charset="0"/>
              </a:rPr>
              <a:t>-Differentiated plant cells are totipotent.</a:t>
            </a:r>
          </a:p>
          <a:p>
            <a:pPr eaLnBrk="1" hangingPunct="1">
              <a:lnSpc>
                <a:spcPct val="80000"/>
              </a:lnSpc>
            </a:pPr>
            <a:r>
              <a:rPr lang="en-US" sz="1600" b="1" dirty="0" smtClean="0">
                <a:latin typeface="Arial" panose="020B0604020202020204" pitchFamily="34" charset="0"/>
                <a:cs typeface="Arial" panose="020B0604020202020204" pitchFamily="34" charset="0"/>
              </a:rPr>
              <a:t>Totipotency of nuclei from embryonic animals cells:</a:t>
            </a:r>
          </a:p>
          <a:p>
            <a:pPr eaLnBrk="1" hangingPunct="1">
              <a:lnSpc>
                <a:spcPct val="80000"/>
              </a:lnSpc>
            </a:pPr>
            <a:r>
              <a:rPr lang="en-US" sz="1600" b="1" dirty="0" smtClean="0">
                <a:latin typeface="Arial" panose="020B0604020202020204" pitchFamily="34" charset="0"/>
                <a:cs typeface="Arial" panose="020B0604020202020204" pitchFamily="34" charset="0"/>
              </a:rPr>
              <a:t>-In many species, including sea urchins, frogs, and mammals, it is possible to isolate blastomeres at the 2-cell or 4-cell stage and raise them to normally proportioned larvae or even fertile adults. However, blastomeres isolated from later embryonic stages do not normally have this ability. Somehow, animal cells seem to lose their totipotency during cleavage.</a:t>
            </a:r>
          </a:p>
          <a:p>
            <a:pPr eaLnBrk="1" hangingPunct="1">
              <a:lnSpc>
                <a:spcPct val="80000"/>
              </a:lnSpc>
            </a:pPr>
            <a:r>
              <a:rPr lang="en-US" sz="1600" b="1" dirty="0" smtClean="0">
                <a:latin typeface="Arial" panose="020B0604020202020204" pitchFamily="34" charset="0"/>
                <a:cs typeface="Arial" panose="020B0604020202020204" pitchFamily="34" charset="0"/>
              </a:rPr>
              <a:t>Newt blastomeres develop normally after delayed nucleation (see the figure).</a:t>
            </a:r>
          </a:p>
          <a:p>
            <a:pPr eaLnBrk="1" hangingPunct="1">
              <a:lnSpc>
                <a:spcPct val="80000"/>
              </a:lnSpc>
            </a:pPr>
            <a:r>
              <a:rPr lang="en-US" sz="1600" b="1" dirty="0" smtClean="0">
                <a:latin typeface="Arial" panose="020B0604020202020204" pitchFamily="34" charset="0"/>
                <a:cs typeface="Arial" panose="020B0604020202020204" pitchFamily="34" charset="0"/>
              </a:rPr>
              <a:t>Nuclei from embryonic cells are still totipotent.</a:t>
            </a:r>
          </a:p>
          <a:p>
            <a:pPr eaLnBrk="1" hangingPunct="1">
              <a:lnSpc>
                <a:spcPct val="80000"/>
              </a:lnSpc>
            </a:pPr>
            <a:r>
              <a:rPr lang="en-US" sz="1600" b="1" dirty="0" smtClean="0">
                <a:latin typeface="Arial" panose="020B0604020202020204" pitchFamily="34" charset="0"/>
                <a:cs typeface="Arial" panose="020B0604020202020204" pitchFamily="34" charset="0"/>
              </a:rPr>
              <a:t>-The way of testing the nucleus of any cell for totipotency is to transplant it into an egg of the same species. Of course, the recipient eggs own nucleus must be removed so that any subsequent nuclear activity can be ascribed with certainty to the transplanted nucleus. The recipient egg must also be artificially activated in the absence of the activation trigger normally provided by the sperm.</a:t>
            </a:r>
          </a:p>
          <a:p>
            <a:pPr eaLnBrk="1" hangingPunct="1">
              <a:lnSpc>
                <a:spcPct val="80000"/>
              </a:lnSpc>
            </a:pPr>
            <a:r>
              <a:rPr lang="en-US" sz="1600" b="1" dirty="0" smtClean="0">
                <a:latin typeface="Arial" panose="020B0604020202020204" pitchFamily="34" charset="0"/>
                <a:cs typeface="Arial" panose="020B0604020202020204" pitchFamily="34" charset="0"/>
              </a:rPr>
              <a:t>-A technique that meets these requirements was </a:t>
            </a:r>
            <a:r>
              <a:rPr lang="en-US" sz="1600" b="1" dirty="0" smtClean="0">
                <a:latin typeface="Arial" panose="020B0604020202020204" pitchFamily="34" charset="0"/>
                <a:cs typeface="Arial" panose="020B0604020202020204" pitchFamily="34" charset="0"/>
              </a:rPr>
              <a:t>first </a:t>
            </a:r>
            <a:r>
              <a:rPr lang="en-US" sz="1600" b="1" dirty="0" smtClean="0">
                <a:latin typeface="Arial" panose="020B0604020202020204" pitchFamily="34" charset="0"/>
                <a:cs typeface="Arial" panose="020B0604020202020204" pitchFamily="34" charset="0"/>
              </a:rPr>
              <a:t>developed by Briggs and King (1952). These investigators chose to work on the leopard frog, </a:t>
            </a:r>
            <a:r>
              <a:rPr lang="en-US" sz="1600" b="1" i="1" dirty="0" smtClean="0">
                <a:latin typeface="Arial" panose="020B0604020202020204" pitchFamily="34" charset="0"/>
                <a:cs typeface="Arial" panose="020B0604020202020204" pitchFamily="34" charset="0"/>
              </a:rPr>
              <a:t>Rana </a:t>
            </a:r>
            <a:r>
              <a:rPr lang="en-US" sz="1600" b="1" i="1" dirty="0" err="1" smtClean="0">
                <a:latin typeface="Arial" panose="020B0604020202020204" pitchFamily="34" charset="0"/>
                <a:cs typeface="Arial" panose="020B0604020202020204" pitchFamily="34" charset="0"/>
              </a:rPr>
              <a:t>pipiens</a:t>
            </a:r>
            <a:r>
              <a:rPr lang="en-US" sz="1600" b="1" i="1" dirty="0" smtClean="0">
                <a:latin typeface="Arial" panose="020B0604020202020204" pitchFamily="34" charset="0"/>
                <a:cs typeface="Arial" panose="020B0604020202020204" pitchFamily="34" charset="0"/>
              </a:rPr>
              <a:t>. The recipient eggs were activated by pricking with glass needle, and the egg nucleus was pushed out through the puncture. See the procedure slide.</a:t>
            </a:r>
          </a:p>
          <a:p>
            <a:pPr eaLnBrk="1" hangingPunct="1">
              <a:lnSpc>
                <a:spcPct val="80000"/>
              </a:lnSpc>
            </a:pPr>
            <a:endParaRPr lang="en-US" sz="1600" b="1" i="1"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975040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10790</TotalTime>
  <Words>2114</Words>
  <Application>Microsoft Office PowerPoint</Application>
  <PresentationFormat>On-screen Show (4:3)</PresentationFormat>
  <Paragraphs>140</Paragraphs>
  <Slides>27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Calibri Light</vt:lpstr>
      <vt:lpstr>Comic Sans MS</vt:lpstr>
      <vt:lpstr>Palace Script MT</vt:lpstr>
      <vt:lpstr>Times New Roman</vt:lpstr>
      <vt:lpstr>Office Theme</vt:lpstr>
      <vt:lpstr> Cloning Types, Applications and Ethics   </vt:lpstr>
      <vt:lpstr>Human Embryogenesis</vt:lpstr>
      <vt:lpstr>Hypotheses of cell differentiation </vt:lpstr>
      <vt:lpstr>Frog Cloning</vt:lpstr>
      <vt:lpstr>Gurdon, the Godfather of cloning</vt:lpstr>
      <vt:lpstr>Totipotency of nuclei from differentiated animal cells</vt:lpstr>
      <vt:lpstr>Gurdon’s conclusions</vt:lpstr>
      <vt:lpstr>Results</vt:lpstr>
      <vt:lpstr>Totipotency of Differentiated Cells</vt:lpstr>
      <vt:lpstr>Newt blastomeres develop normally after delayed nucleation</vt:lpstr>
      <vt:lpstr>Procedure used by Briggs and King</vt:lpstr>
      <vt:lpstr>What is cloning?</vt:lpstr>
      <vt:lpstr>Embryonic cloning</vt:lpstr>
      <vt:lpstr>Adult cloning: cell nuclear replacement</vt:lpstr>
      <vt:lpstr>Embryo Cloning Procedure.</vt:lpstr>
      <vt:lpstr>The technique used in sheep cloning (Dolly cloning, 1996)</vt:lpstr>
      <vt:lpstr>Nuclear Transfer or Adult Cloning Procedure </vt:lpstr>
      <vt:lpstr>Therapeutic Cloning</vt:lpstr>
      <vt:lpstr>Therapeutic cloning procedure</vt:lpstr>
      <vt:lpstr>Therapeutic cloning possible applications.</vt:lpstr>
      <vt:lpstr>Benefits of Therapeutic Cloning</vt:lpstr>
      <vt:lpstr>Problems of using therapeutic cloning</vt:lpstr>
      <vt:lpstr>Problems of therapeutic cloning</vt:lpstr>
      <vt:lpstr>Some benefits and ethics of human cloning</vt:lpstr>
      <vt:lpstr>Arguments against human cloning</vt:lpstr>
      <vt:lpstr>PowerPoint Presentation</vt:lpstr>
      <vt:lpstr>PowerPoint Presentation</vt:lpstr>
    </vt:vector>
  </TitlesOfParts>
  <Company>USER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Jordan University of Science and Technology  Department of Biotechnology and Genetic Engineering   “Stem Cells”   Professor. Ahmed Elbetieha</dc:title>
  <dc:creator>Adam Quraan</dc:creator>
  <cp:lastModifiedBy>User</cp:lastModifiedBy>
  <cp:revision>84</cp:revision>
  <dcterms:created xsi:type="dcterms:W3CDTF">2009-10-26T18:49:36Z</dcterms:created>
  <dcterms:modified xsi:type="dcterms:W3CDTF">2024-04-20T12:09:13Z</dcterms:modified>
</cp:coreProperties>
</file>

<file path=docProps/thumbnail.jpeg>
</file>